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77" r:id="rId2"/>
    <p:sldMasterId id="2147483689" r:id="rId3"/>
    <p:sldMasterId id="2147483701" r:id="rId4"/>
  </p:sldMasterIdLst>
  <p:notesMasterIdLst>
    <p:notesMasterId r:id="rId22"/>
  </p:notesMasterIdLst>
  <p:handoutMasterIdLst>
    <p:handoutMasterId r:id="rId23"/>
  </p:handoutMasterIdLst>
  <p:sldIdLst>
    <p:sldId id="256" r:id="rId5"/>
    <p:sldId id="270" r:id="rId6"/>
    <p:sldId id="272" r:id="rId7"/>
    <p:sldId id="279" r:id="rId8"/>
    <p:sldId id="284" r:id="rId9"/>
    <p:sldId id="280" r:id="rId10"/>
    <p:sldId id="283" r:id="rId11"/>
    <p:sldId id="282" r:id="rId12"/>
    <p:sldId id="291" r:id="rId13"/>
    <p:sldId id="285" r:id="rId14"/>
    <p:sldId id="287" r:id="rId15"/>
    <p:sldId id="290" r:id="rId16"/>
    <p:sldId id="281" r:id="rId17"/>
    <p:sldId id="292" r:id="rId18"/>
    <p:sldId id="288" r:id="rId19"/>
    <p:sldId id="289" r:id="rId20"/>
    <p:sldId id="271" r:id="rId2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rtl="0" eaLnBrk="0" fontAlgn="base" hangingPunct="0">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3EE"/>
    <a:srgbClr val="99CC00"/>
    <a:srgbClr val="5BDD71"/>
    <a:srgbClr val="43F5A0"/>
    <a:srgbClr val="E8F4EF"/>
    <a:srgbClr val="CCFF66"/>
    <a:srgbClr val="993300"/>
    <a:srgbClr val="CCFFFF"/>
    <a:srgbClr val="16100A"/>
    <a:srgbClr val="2960A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35" autoAdjust="0"/>
    <p:restoredTop sz="90929"/>
  </p:normalViewPr>
  <p:slideViewPr>
    <p:cSldViewPr>
      <p:cViewPr varScale="1">
        <p:scale>
          <a:sx n="100" d="100"/>
          <a:sy n="100" d="100"/>
        </p:scale>
        <p:origin x="145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floor>
    <c:sideWall>
      <c:thickness val="0"/>
      <c:spPr>
        <a:noFill/>
        <a:ln>
          <a:noFill/>
        </a:ln>
        <a:effectLst/>
      </c:spPr>
    </c:sideWall>
    <c:backWall>
      <c:thickness val="0"/>
      <c:spPr>
        <a:noFill/>
        <a:ln>
          <a:noFill/>
        </a:ln>
        <a:effectLst/>
      </c:spPr>
    </c:backWall>
    <c:plotArea>
      <c:layout>
        <c:manualLayout>
          <c:layoutTarget val="inner"/>
          <c:xMode val="edge"/>
          <c:yMode val="edge"/>
          <c:x val="0"/>
          <c:y val="8.8680348201276446E-2"/>
          <c:w val="1"/>
          <c:h val="0.74528238519001688"/>
        </c:manualLayout>
      </c:layout>
      <c:bar3DChart>
        <c:barDir val="col"/>
        <c:grouping val="clustered"/>
        <c:varyColors val="0"/>
        <c:ser>
          <c:idx val="2"/>
          <c:order val="1"/>
          <c:tx>
            <c:strRef>
              <c:f>'What for'!$D$1</c:f>
              <c:strCache>
                <c:ptCount val="1"/>
                <c:pt idx="0">
                  <c:v>Non-remote (n=300)</c:v>
                </c:pt>
              </c:strCache>
            </c:strRef>
          </c:tx>
          <c:spPr>
            <a:solidFill>
              <a:schemeClr val="accent3"/>
            </a:solidFill>
            <a:ln>
              <a:noFill/>
            </a:ln>
            <a:effectLst/>
          </c:spPr>
          <c:invertIfNegative val="0"/>
          <c:dLbls>
            <c:dLbl>
              <c:idx val="0"/>
              <c:layout>
                <c:manualLayout>
                  <c:x val="5.4903961299192002E-3"/>
                  <c:y val="-1.42529345974676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4E-46B5-9BFE-8DEC80E0F67D}"/>
                </c:ext>
              </c:extLst>
            </c:dLbl>
            <c:dLbl>
              <c:idx val="1"/>
              <c:layout>
                <c:manualLayout>
                  <c:x val="8.2355941948788012E-3"/>
                  <c:y val="-1.2216801083543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4E-46B5-9BFE-8DEC80E0F67D}"/>
                </c:ext>
              </c:extLst>
            </c:dLbl>
            <c:dLbl>
              <c:idx val="2"/>
              <c:layout>
                <c:manualLayout>
                  <c:x val="4.1177970974394006E-3"/>
                  <c:y val="-1.4252934597467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4E-46B5-9BFE-8DEC80E0F67D}"/>
                </c:ext>
              </c:extLst>
            </c:dLbl>
            <c:dLbl>
              <c:idx val="3"/>
              <c:layout>
                <c:manualLayout>
                  <c:x val="-1.3725990324798001E-3"/>
                  <c:y val="-2.23974686531634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4E-46B5-9BFE-8DEC80E0F67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'What for'!$A$2:$A$5</c:f>
              <c:strCache>
                <c:ptCount val="4"/>
                <c:pt idx="0">
                  <c:v> Language, land and culture &amp; strong in two worlds</c:v>
                </c:pt>
                <c:pt idx="1">
                  <c:v>Identity, community leadership &amp; meaningful engagement in the world</c:v>
                </c:pt>
                <c:pt idx="2">
                  <c:v>Learning, choices and opportunities, employment and economic participation</c:v>
                </c:pt>
                <c:pt idx="3">
                  <c:v>Range of less represented responses</c:v>
                </c:pt>
              </c:strCache>
            </c:strRef>
          </c:cat>
          <c:val>
            <c:numRef>
              <c:f>'What for'!$F$2:$F$5</c:f>
              <c:numCache>
                <c:formatCode>0%</c:formatCode>
                <c:ptCount val="4"/>
                <c:pt idx="0">
                  <c:v>0.2</c:v>
                </c:pt>
                <c:pt idx="1">
                  <c:v>0.28999999999999998</c:v>
                </c:pt>
                <c:pt idx="2">
                  <c:v>0.32</c:v>
                </c:pt>
                <c:pt idx="3">
                  <c:v>0.19</c:v>
                </c:pt>
              </c:numCache>
            </c:numRef>
          </c:val>
          <c:extLst>
            <c:ext xmlns:c16="http://schemas.microsoft.com/office/drawing/2014/chart" uri="{C3380CC4-5D6E-409C-BE32-E72D297353CC}">
              <c16:uniqueId val="{00000001-2DB2-42AD-A59C-161211E404EF}"/>
            </c:ext>
          </c:extLst>
        </c:ser>
        <c:ser>
          <c:idx val="0"/>
          <c:order val="0"/>
          <c:tx>
            <c:strRef>
              <c:f>'What for'!$B$1</c:f>
              <c:strCache>
                <c:ptCount val="1"/>
                <c:pt idx="0">
                  <c:v>Remote Aboriginal (n=274)</c:v>
                </c:pt>
              </c:strCache>
            </c:strRef>
          </c:tx>
          <c:spPr>
            <a:solidFill>
              <a:schemeClr val="accent3">
                <a:lumMod val="40000"/>
                <a:lumOff val="60000"/>
              </a:schemeClr>
            </a:solidFill>
            <a:ln>
              <a:noFill/>
            </a:ln>
            <a:effectLst/>
          </c:spPr>
          <c:invertIfNegative val="0"/>
          <c:dLbls>
            <c:dLbl>
              <c:idx val="0"/>
              <c:layout>
                <c:manualLayout>
                  <c:x val="6.8629951623990007E-3"/>
                  <c:y val="-1.2216801083543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4E-46B5-9BFE-8DEC80E0F67D}"/>
                </c:ext>
              </c:extLst>
            </c:dLbl>
            <c:dLbl>
              <c:idx val="1"/>
              <c:layout>
                <c:manualLayout>
                  <c:x val="2.659574468085106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4E-46B5-9BFE-8DEC80E0F67D}"/>
                </c:ext>
              </c:extLst>
            </c:dLbl>
            <c:dLbl>
              <c:idx val="2"/>
              <c:layout>
                <c:manualLayout>
                  <c:x val="1.9946808510638299E-2"/>
                  <c:y val="-9.94035785288270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94E-46B5-9BFE-8DEC80E0F67D}"/>
                </c:ext>
              </c:extLst>
            </c:dLbl>
            <c:dLbl>
              <c:idx val="3"/>
              <c:layout>
                <c:manualLayout>
                  <c:x val="1.3297872340425532E-2"/>
                  <c:y val="-9.94035785288270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94E-46B5-9BFE-8DEC80E0F67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'What for'!$A$2:$A$5</c:f>
              <c:strCache>
                <c:ptCount val="4"/>
                <c:pt idx="0">
                  <c:v> Language, land and culture &amp; strong in two worlds</c:v>
                </c:pt>
                <c:pt idx="1">
                  <c:v>Identity, community leadership &amp; meaningful engagement in the world</c:v>
                </c:pt>
                <c:pt idx="2">
                  <c:v>Learning, choices and opportunities, employment and economic participation</c:v>
                </c:pt>
                <c:pt idx="3">
                  <c:v>Range of less represented responses</c:v>
                </c:pt>
              </c:strCache>
            </c:strRef>
          </c:cat>
          <c:val>
            <c:numRef>
              <c:f>'What for'!$E$2:$E$5</c:f>
              <c:numCache>
                <c:formatCode>0%</c:formatCode>
                <c:ptCount val="4"/>
                <c:pt idx="0">
                  <c:v>0.3</c:v>
                </c:pt>
                <c:pt idx="1">
                  <c:v>0.27</c:v>
                </c:pt>
                <c:pt idx="2">
                  <c:v>0.28000000000000003</c:v>
                </c:pt>
                <c:pt idx="3">
                  <c:v>0.16</c:v>
                </c:pt>
              </c:numCache>
            </c:numRef>
          </c:val>
          <c:extLst>
            <c:ext xmlns:c16="http://schemas.microsoft.com/office/drawing/2014/chart" uri="{C3380CC4-5D6E-409C-BE32-E72D297353CC}">
              <c16:uniqueId val="{00000000-2DB2-42AD-A59C-161211E404EF}"/>
            </c:ext>
          </c:extLst>
        </c:ser>
        <c:dLbls>
          <c:showLegendKey val="0"/>
          <c:showVal val="0"/>
          <c:showCatName val="0"/>
          <c:showSerName val="0"/>
          <c:showPercent val="0"/>
          <c:showBubbleSize val="0"/>
        </c:dLbls>
        <c:gapWidth val="100"/>
        <c:shape val="box"/>
        <c:axId val="173082112"/>
        <c:axId val="162897920"/>
        <c:axId val="0"/>
      </c:bar3DChart>
      <c:valAx>
        <c:axId val="162897920"/>
        <c:scaling>
          <c:orientation val="minMax"/>
        </c:scaling>
        <c:delete val="1"/>
        <c:axPos val="l"/>
        <c:numFmt formatCode="0%" sourceLinked="1"/>
        <c:majorTickMark val="none"/>
        <c:minorTickMark val="none"/>
        <c:tickLblPos val="nextTo"/>
        <c:crossAx val="173082112"/>
        <c:crosses val="autoZero"/>
        <c:crossBetween val="between"/>
      </c:valAx>
      <c:catAx>
        <c:axId val="173082112"/>
        <c:scaling>
          <c:orientation val="minMax"/>
        </c:scaling>
        <c:delete val="1"/>
        <c:axPos val="b"/>
        <c:numFmt formatCode="General" sourceLinked="1"/>
        <c:majorTickMark val="none"/>
        <c:minorTickMark val="none"/>
        <c:tickLblPos val="nextTo"/>
        <c:crossAx val="162897920"/>
        <c:crosses val="autoZero"/>
        <c:auto val="1"/>
        <c:lblAlgn val="ctr"/>
        <c:lblOffset val="100"/>
        <c:noMultiLvlLbl val="0"/>
      </c:catAx>
    </c:plotArea>
    <c:legend>
      <c:legendPos val="b"/>
      <c:layout>
        <c:manualLayout>
          <c:xMode val="edge"/>
          <c:yMode val="edge"/>
          <c:x val="0.43298193357053"/>
          <c:y val="1.2318447433766342E-2"/>
          <c:w val="0.41241013259090498"/>
          <c:h val="7.0111131205237126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floor>
    <c:sideWall>
      <c:thickness val="0"/>
      <c:spPr>
        <a:noFill/>
        <a:ln>
          <a:noFill/>
        </a:ln>
        <a:effectLst/>
      </c:spPr>
    </c:sideWall>
    <c:backWall>
      <c:thickness val="0"/>
      <c:spPr>
        <a:noFill/>
        <a:ln>
          <a:noFill/>
        </a:ln>
        <a:effectLst/>
      </c:spPr>
    </c:backWall>
    <c:plotArea>
      <c:layout>
        <c:manualLayout>
          <c:layoutTarget val="inner"/>
          <c:xMode val="edge"/>
          <c:yMode val="edge"/>
          <c:x val="0"/>
          <c:y val="1.3298568585349113E-3"/>
          <c:w val="1"/>
          <c:h val="0.76698034696882411"/>
        </c:manualLayout>
      </c:layout>
      <c:bar3DChart>
        <c:barDir val="col"/>
        <c:grouping val="clustered"/>
        <c:varyColors val="0"/>
        <c:ser>
          <c:idx val="2"/>
          <c:order val="1"/>
          <c:tx>
            <c:strRef>
              <c:f>'Successful teaching 1'!$D$1</c:f>
              <c:strCache>
                <c:ptCount val="1"/>
                <c:pt idx="0">
                  <c:v>Non-remote (n=546)</c:v>
                </c:pt>
              </c:strCache>
            </c:strRef>
          </c:tx>
          <c:spPr>
            <a:solidFill>
              <a:schemeClr val="accent3"/>
            </a:solidFill>
            <a:ln>
              <a:noFill/>
            </a:ln>
            <a:effectLst/>
          </c:spPr>
          <c:invertIfNegative val="0"/>
          <c:dLbls>
            <c:dLbl>
              <c:idx val="0"/>
              <c:layout>
                <c:manualLayout>
                  <c:x val="-2.336017116567622E-3"/>
                  <c:y val="-5.0758912352414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C4-4BDA-A356-7484ACA47C3B}"/>
                </c:ext>
              </c:extLst>
            </c:dLbl>
            <c:dLbl>
              <c:idx val="1"/>
              <c:layout>
                <c:manualLayout>
                  <c:x val="-1.168008558283811E-3"/>
                  <c:y val="-5.0758912352414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6C4-4BDA-A356-7484ACA47C3B}"/>
                </c:ext>
              </c:extLst>
            </c:dLbl>
            <c:dLbl>
              <c:idx val="2"/>
              <c:layout>
                <c:manualLayout>
                  <c:x val="0"/>
                  <c:y val="-1.1843746215563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6C4-4BDA-A356-7484ACA47C3B}"/>
                </c:ext>
              </c:extLst>
            </c:dLbl>
            <c:dLbl>
              <c:idx val="3"/>
              <c:layout>
                <c:manualLayout>
                  <c:x val="-1.168008558283811E-3"/>
                  <c:y val="-1.5227673705724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6C4-4BDA-A356-7484ACA47C3B}"/>
                </c:ext>
              </c:extLst>
            </c:dLbl>
            <c:dLbl>
              <c:idx val="4"/>
              <c:layout>
                <c:manualLayout>
                  <c:x val="9.8985399653551097E-3"/>
                  <c:y val="-4.93096646942800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6C4-4BDA-A356-7484ACA47C3B}"/>
                </c:ext>
              </c:extLst>
            </c:dLbl>
            <c:dLbl>
              <c:idx val="5"/>
              <c:layout>
                <c:manualLayout>
                  <c:x val="-2.336017116567622E-3"/>
                  <c:y val="-1.1843746215563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6C4-4BDA-A356-7484ACA47C3B}"/>
                </c:ext>
              </c:extLst>
            </c:dLbl>
            <c:dLbl>
              <c:idx val="6"/>
              <c:layout>
                <c:manualLayout>
                  <c:x val="0"/>
                  <c:y val="-6.76785498032192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6C4-4BDA-A356-7484ACA47C3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'Successful teaching 1'!$A$2:$A$4</c:f>
              <c:strCache>
                <c:ptCount val="3"/>
                <c:pt idx="0">
                  <c:v>Two-Way, contextualised curriculum, culturally and contexually responsive pedagogy</c:v>
                </c:pt>
                <c:pt idx="1">
                  <c:v>ESL and multilingual learning</c:v>
                </c:pt>
                <c:pt idx="2">
                  <c:v>Local Aboriginal teachers</c:v>
                </c:pt>
              </c:strCache>
            </c:strRef>
          </c:cat>
          <c:val>
            <c:numRef>
              <c:f>'Successful teaching 1'!$F$2:$F$8</c:f>
              <c:numCache>
                <c:formatCode>0%</c:formatCode>
                <c:ptCount val="7"/>
                <c:pt idx="0">
                  <c:v>0.33500000000000002</c:v>
                </c:pt>
                <c:pt idx="1">
                  <c:v>0.10889774236387782</c:v>
                </c:pt>
                <c:pt idx="2">
                  <c:v>5.4448871181938911E-2</c:v>
                </c:pt>
                <c:pt idx="3">
                  <c:v>0.13</c:v>
                </c:pt>
                <c:pt idx="4">
                  <c:v>0.14299999999999999</c:v>
                </c:pt>
                <c:pt idx="5">
                  <c:v>5.4448871181938911E-2</c:v>
                </c:pt>
                <c:pt idx="6">
                  <c:v>0.15</c:v>
                </c:pt>
              </c:numCache>
            </c:numRef>
          </c:val>
          <c:extLst>
            <c:ext xmlns:c16="http://schemas.microsoft.com/office/drawing/2014/chart" uri="{C3380CC4-5D6E-409C-BE32-E72D297353CC}">
              <c16:uniqueId val="{00000001-2DB2-42AD-A59C-161211E404EF}"/>
            </c:ext>
          </c:extLst>
        </c:ser>
        <c:ser>
          <c:idx val="0"/>
          <c:order val="0"/>
          <c:tx>
            <c:strRef>
              <c:f>'Successful teaching 1'!$B$1</c:f>
              <c:strCache>
                <c:ptCount val="1"/>
                <c:pt idx="0">
                  <c:v>Remote Aboriginal (n=217)</c:v>
                </c:pt>
              </c:strCache>
            </c:strRef>
          </c:tx>
          <c:spPr>
            <a:solidFill>
              <a:schemeClr val="accent3">
                <a:lumMod val="40000"/>
                <a:lumOff val="60000"/>
              </a:schemeClr>
            </a:solidFill>
            <a:ln>
              <a:noFill/>
            </a:ln>
            <a:effectLst/>
          </c:spPr>
          <c:invertIfNegative val="0"/>
          <c:dLbls>
            <c:dLbl>
              <c:idx val="0"/>
              <c:layout>
                <c:manualLayout>
                  <c:x val="-1.168008558283811E-3"/>
                  <c:y val="-1.5227673705724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6C4-4BDA-A356-7484ACA47C3B}"/>
                </c:ext>
              </c:extLst>
            </c:dLbl>
            <c:dLbl>
              <c:idx val="1"/>
              <c:layout>
                <c:manualLayout>
                  <c:x val="1.947040498442367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6C4-4BDA-A356-7484ACA47C3B}"/>
                </c:ext>
              </c:extLst>
            </c:dLbl>
            <c:dLbl>
              <c:idx val="2"/>
              <c:layout>
                <c:manualLayout>
                  <c:x val="1.4040999719179954E-2"/>
                  <c:y val="-2.10437710437710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6C4-4BDA-A356-7484ACA47C3B}"/>
                </c:ext>
              </c:extLst>
            </c:dLbl>
            <c:dLbl>
              <c:idx val="3"/>
              <c:layout>
                <c:manualLayout>
                  <c:x val="1.4847779974410495E-2"/>
                  <c:y val="-1.691963745080482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6C4-4BDA-A356-7484ACA47C3B}"/>
                </c:ext>
              </c:extLst>
            </c:dLbl>
            <c:dLbl>
              <c:idx val="4"/>
              <c:layout>
                <c:manualLayout>
                  <c:x val="2.144683659160273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6C4-4BDA-A356-7484ACA47C3B}"/>
                </c:ext>
              </c:extLst>
            </c:dLbl>
            <c:dLbl>
              <c:idx val="5"/>
              <c:layout>
                <c:manualLayout>
                  <c:x val="1.5981208121834966E-2"/>
                  <c:y val="-1.35357099606438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6C4-4BDA-A356-7484ACA47C3B}"/>
                </c:ext>
              </c:extLst>
            </c:dLbl>
            <c:dLbl>
              <c:idx val="6"/>
              <c:layout>
                <c:manualLayout>
                  <c:x val="1.6367938514557985E-2"/>
                  <c:y val="-7.97954082768468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6C4-4BDA-A356-7484ACA47C3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'Successful teaching 1'!$A$2:$A$4</c:f>
              <c:strCache>
                <c:ptCount val="3"/>
                <c:pt idx="0">
                  <c:v>Two-Way, contextualised curriculum, culturally and contexually responsive pedagogy</c:v>
                </c:pt>
                <c:pt idx="1">
                  <c:v>ESL and multilingual learning</c:v>
                </c:pt>
                <c:pt idx="2">
                  <c:v>Local Aboriginal teachers</c:v>
                </c:pt>
              </c:strCache>
            </c:strRef>
          </c:cat>
          <c:val>
            <c:numRef>
              <c:f>'Successful teaching 1'!$E$2:$E$8</c:f>
              <c:numCache>
                <c:formatCode>0%</c:formatCode>
                <c:ptCount val="7"/>
                <c:pt idx="0">
                  <c:v>0.35899999999999999</c:v>
                </c:pt>
                <c:pt idx="1">
                  <c:v>0.10033444816053512</c:v>
                </c:pt>
                <c:pt idx="2">
                  <c:v>0.11705685618729098</c:v>
                </c:pt>
                <c:pt idx="3">
                  <c:v>0.11</c:v>
                </c:pt>
                <c:pt idx="4">
                  <c:v>0.23</c:v>
                </c:pt>
                <c:pt idx="5">
                  <c:v>0.02</c:v>
                </c:pt>
                <c:pt idx="6">
                  <c:v>0.08</c:v>
                </c:pt>
              </c:numCache>
            </c:numRef>
          </c:val>
          <c:extLst>
            <c:ext xmlns:c16="http://schemas.microsoft.com/office/drawing/2014/chart" uri="{C3380CC4-5D6E-409C-BE32-E72D297353CC}">
              <c16:uniqueId val="{00000000-2DB2-42AD-A59C-161211E404EF}"/>
            </c:ext>
          </c:extLst>
        </c:ser>
        <c:dLbls>
          <c:showLegendKey val="0"/>
          <c:showVal val="0"/>
          <c:showCatName val="0"/>
          <c:showSerName val="0"/>
          <c:showPercent val="0"/>
          <c:showBubbleSize val="0"/>
        </c:dLbls>
        <c:gapWidth val="100"/>
        <c:shape val="box"/>
        <c:axId val="164989184"/>
        <c:axId val="164987648"/>
        <c:axId val="0"/>
      </c:bar3DChart>
      <c:valAx>
        <c:axId val="164987648"/>
        <c:scaling>
          <c:orientation val="minMax"/>
        </c:scaling>
        <c:delete val="1"/>
        <c:axPos val="l"/>
        <c:numFmt formatCode="0%" sourceLinked="1"/>
        <c:majorTickMark val="none"/>
        <c:minorTickMark val="none"/>
        <c:tickLblPos val="nextTo"/>
        <c:crossAx val="164989184"/>
        <c:crosses val="autoZero"/>
        <c:crossBetween val="between"/>
      </c:valAx>
      <c:catAx>
        <c:axId val="164989184"/>
        <c:scaling>
          <c:orientation val="minMax"/>
        </c:scaling>
        <c:delete val="1"/>
        <c:axPos val="b"/>
        <c:numFmt formatCode="General" sourceLinked="1"/>
        <c:majorTickMark val="none"/>
        <c:minorTickMark val="none"/>
        <c:tickLblPos val="nextTo"/>
        <c:crossAx val="164987648"/>
        <c:crosses val="autoZero"/>
        <c:auto val="1"/>
        <c:lblAlgn val="ctr"/>
        <c:lblOffset val="100"/>
        <c:noMultiLvlLbl val="0"/>
      </c:catAx>
    </c:plotArea>
    <c:legend>
      <c:legendPos val="b"/>
      <c:layout>
        <c:manualLayout>
          <c:xMode val="edge"/>
          <c:yMode val="edge"/>
          <c:x val="0.65215022098354036"/>
          <c:y val="0.12424902455625586"/>
          <c:w val="0.25115559271927845"/>
          <c:h val="0.10481195821355807"/>
        </c:manualLayout>
      </c:layout>
      <c:overlay val="0"/>
      <c:txPr>
        <a:bodyPr rot="0" vert="horz"/>
        <a:lstStyle/>
        <a:p>
          <a:pPr>
            <a:defRPr sz="14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floor>
    <c:sideWall>
      <c:thickness val="0"/>
      <c:spPr>
        <a:noFill/>
        <a:ln>
          <a:noFill/>
        </a:ln>
        <a:effectLst/>
      </c:spPr>
    </c:sideWall>
    <c:backWall>
      <c:thickness val="0"/>
      <c:spPr>
        <a:noFill/>
        <a:ln>
          <a:noFill/>
        </a:ln>
        <a:effectLst/>
      </c:spPr>
    </c:backWall>
    <c:plotArea>
      <c:layout>
        <c:manualLayout>
          <c:layoutTarget val="inner"/>
          <c:xMode val="edge"/>
          <c:yMode val="edge"/>
          <c:x val="0"/>
          <c:y val="1.3298568585349113E-3"/>
          <c:w val="1"/>
          <c:h val="0.76698034696882411"/>
        </c:manualLayout>
      </c:layout>
      <c:bar3DChart>
        <c:barDir val="col"/>
        <c:grouping val="clustered"/>
        <c:varyColors val="0"/>
        <c:ser>
          <c:idx val="2"/>
          <c:order val="1"/>
          <c:tx>
            <c:strRef>
              <c:f>'Successful teaching 1'!$D$1</c:f>
              <c:strCache>
                <c:ptCount val="1"/>
                <c:pt idx="0">
                  <c:v>Non-remote (n=546)</c:v>
                </c:pt>
              </c:strCache>
            </c:strRef>
          </c:tx>
          <c:spPr>
            <a:solidFill>
              <a:schemeClr val="accent3"/>
            </a:solidFill>
            <a:ln>
              <a:noFill/>
            </a:ln>
            <a:effectLst/>
          </c:spPr>
          <c:invertIfNegative val="0"/>
          <c:dLbls>
            <c:dLbl>
              <c:idx val="0"/>
              <c:layout>
                <c:manualLayout>
                  <c:x val="-2.336017116567622E-3"/>
                  <c:y val="-5.0758912352414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F5-4EC6-B7EE-D50A63BD591D}"/>
                </c:ext>
              </c:extLst>
            </c:dLbl>
            <c:dLbl>
              <c:idx val="1"/>
              <c:layout>
                <c:manualLayout>
                  <c:x val="-1.168008558283811E-3"/>
                  <c:y val="-5.0758912352414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9F5-4EC6-B7EE-D50A63BD591D}"/>
                </c:ext>
              </c:extLst>
            </c:dLbl>
            <c:dLbl>
              <c:idx val="2"/>
              <c:layout>
                <c:manualLayout>
                  <c:x val="0"/>
                  <c:y val="-1.1843746215563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9F5-4EC6-B7EE-D50A63BD591D}"/>
                </c:ext>
              </c:extLst>
            </c:dLbl>
            <c:dLbl>
              <c:idx val="3"/>
              <c:layout>
                <c:manualLayout>
                  <c:x val="-1.168008558283811E-3"/>
                  <c:y val="-1.5227673705724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9F5-4EC6-B7EE-D50A63BD591D}"/>
                </c:ext>
              </c:extLst>
            </c:dLbl>
            <c:dLbl>
              <c:idx val="4"/>
              <c:layout>
                <c:manualLayout>
                  <c:x val="5.5448217306244851E-4"/>
                  <c:y val="-1.16987968805517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9F5-4EC6-B7EE-D50A63BD591D}"/>
                </c:ext>
              </c:extLst>
            </c:dLbl>
            <c:dLbl>
              <c:idx val="5"/>
              <c:layout>
                <c:manualLayout>
                  <c:x val="-2.336017116567622E-3"/>
                  <c:y val="-1.1843746215563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9F5-4EC6-B7EE-D50A63BD591D}"/>
                </c:ext>
              </c:extLst>
            </c:dLbl>
            <c:dLbl>
              <c:idx val="6"/>
              <c:layout>
                <c:manualLayout>
                  <c:x val="0"/>
                  <c:y val="-6.76785498032192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F5-4EC6-B7EE-D50A63BD591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'Successful teaching 1'!$A$2:$A$4</c:f>
              <c:strCache>
                <c:ptCount val="3"/>
                <c:pt idx="0">
                  <c:v>Two-Way, contextualised curriculum, culturally and contexually responsive pedagogy</c:v>
                </c:pt>
                <c:pt idx="1">
                  <c:v>ESL and multilingual learning</c:v>
                </c:pt>
                <c:pt idx="2">
                  <c:v>Local Aboriginal teachers</c:v>
                </c:pt>
              </c:strCache>
            </c:strRef>
          </c:cat>
          <c:val>
            <c:numRef>
              <c:f>'Successful teaching 1'!$F$2:$F$8</c:f>
              <c:numCache>
                <c:formatCode>0%</c:formatCode>
                <c:ptCount val="7"/>
                <c:pt idx="0">
                  <c:v>0.33500000000000002</c:v>
                </c:pt>
                <c:pt idx="1">
                  <c:v>0.10889774236387782</c:v>
                </c:pt>
                <c:pt idx="2">
                  <c:v>5.4448871181938911E-2</c:v>
                </c:pt>
                <c:pt idx="3">
                  <c:v>0.13</c:v>
                </c:pt>
                <c:pt idx="4">
                  <c:v>0.14299999999999999</c:v>
                </c:pt>
                <c:pt idx="5">
                  <c:v>5.4448871181938911E-2</c:v>
                </c:pt>
                <c:pt idx="6">
                  <c:v>0.15</c:v>
                </c:pt>
              </c:numCache>
            </c:numRef>
          </c:val>
          <c:extLst>
            <c:ext xmlns:c16="http://schemas.microsoft.com/office/drawing/2014/chart" uri="{C3380CC4-5D6E-409C-BE32-E72D297353CC}">
              <c16:uniqueId val="{00000001-2DB2-42AD-A59C-161211E404EF}"/>
            </c:ext>
          </c:extLst>
        </c:ser>
        <c:ser>
          <c:idx val="0"/>
          <c:order val="0"/>
          <c:tx>
            <c:strRef>
              <c:f>'Successful teaching 1'!$B$1</c:f>
              <c:strCache>
                <c:ptCount val="1"/>
                <c:pt idx="0">
                  <c:v>Remote Aboriginal (n=217)</c:v>
                </c:pt>
              </c:strCache>
            </c:strRef>
          </c:tx>
          <c:spPr>
            <a:solidFill>
              <a:schemeClr val="accent3">
                <a:lumMod val="40000"/>
                <a:lumOff val="60000"/>
              </a:schemeClr>
            </a:solidFill>
            <a:ln>
              <a:noFill/>
            </a:ln>
            <a:effectLst/>
          </c:spPr>
          <c:invertIfNegative val="0"/>
          <c:dLbls>
            <c:dLbl>
              <c:idx val="0"/>
              <c:layout>
                <c:manualLayout>
                  <c:x val="-1.168008558283811E-3"/>
                  <c:y val="-1.5227673705724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9F5-4EC6-B7EE-D50A63BD591D}"/>
                </c:ext>
              </c:extLst>
            </c:dLbl>
            <c:dLbl>
              <c:idx val="1"/>
              <c:layout>
                <c:manualLayout>
                  <c:x val="1.947040498442367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9F5-4EC6-B7EE-D50A63BD591D}"/>
                </c:ext>
              </c:extLst>
            </c:dLbl>
            <c:dLbl>
              <c:idx val="2"/>
              <c:layout>
                <c:manualLayout>
                  <c:x val="1.4040999719179954E-2"/>
                  <c:y val="-2.10437710437710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9F5-4EC6-B7EE-D50A63BD591D}"/>
                </c:ext>
              </c:extLst>
            </c:dLbl>
            <c:dLbl>
              <c:idx val="3"/>
              <c:layout>
                <c:manualLayout>
                  <c:x val="1.4847779974410495E-2"/>
                  <c:y val="-1.1843746215563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9F5-4EC6-B7EE-D50A63BD591D}"/>
                </c:ext>
              </c:extLst>
            </c:dLbl>
            <c:dLbl>
              <c:idx val="4"/>
              <c:layout>
                <c:manualLayout>
                  <c:x val="2.144683659160273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9F5-4EC6-B7EE-D50A63BD591D}"/>
                </c:ext>
              </c:extLst>
            </c:dLbl>
            <c:dLbl>
              <c:idx val="5"/>
              <c:layout>
                <c:manualLayout>
                  <c:x val="1.5981208121834966E-2"/>
                  <c:y val="-1.35357099606438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9F5-4EC6-B7EE-D50A63BD591D}"/>
                </c:ext>
              </c:extLst>
            </c:dLbl>
            <c:dLbl>
              <c:idx val="6"/>
              <c:layout>
                <c:manualLayout>
                  <c:x val="1.6367938514557985E-2"/>
                  <c:y val="-7.97954082768468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9F5-4EC6-B7EE-D50A63BD591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'Successful teaching 1'!$A$2:$A$4</c:f>
              <c:strCache>
                <c:ptCount val="3"/>
                <c:pt idx="0">
                  <c:v>Two-Way, contextualised curriculum, culturally and contexually responsive pedagogy</c:v>
                </c:pt>
                <c:pt idx="1">
                  <c:v>ESL and multilingual learning</c:v>
                </c:pt>
                <c:pt idx="2">
                  <c:v>Local Aboriginal teachers</c:v>
                </c:pt>
              </c:strCache>
            </c:strRef>
          </c:cat>
          <c:val>
            <c:numRef>
              <c:f>'Successful teaching 1'!$E$2:$E$8</c:f>
              <c:numCache>
                <c:formatCode>0%</c:formatCode>
                <c:ptCount val="7"/>
                <c:pt idx="0">
                  <c:v>0.35899999999999999</c:v>
                </c:pt>
                <c:pt idx="1">
                  <c:v>0.10033444816053512</c:v>
                </c:pt>
                <c:pt idx="2">
                  <c:v>0.11705685618729098</c:v>
                </c:pt>
                <c:pt idx="3">
                  <c:v>0.11</c:v>
                </c:pt>
                <c:pt idx="4">
                  <c:v>0.23</c:v>
                </c:pt>
                <c:pt idx="5">
                  <c:v>0.02</c:v>
                </c:pt>
                <c:pt idx="6">
                  <c:v>0.08</c:v>
                </c:pt>
              </c:numCache>
            </c:numRef>
          </c:val>
          <c:extLst>
            <c:ext xmlns:c16="http://schemas.microsoft.com/office/drawing/2014/chart" uri="{C3380CC4-5D6E-409C-BE32-E72D297353CC}">
              <c16:uniqueId val="{00000000-2DB2-42AD-A59C-161211E404EF}"/>
            </c:ext>
          </c:extLst>
        </c:ser>
        <c:dLbls>
          <c:showLegendKey val="0"/>
          <c:showVal val="0"/>
          <c:showCatName val="0"/>
          <c:showSerName val="0"/>
          <c:showPercent val="0"/>
          <c:showBubbleSize val="0"/>
        </c:dLbls>
        <c:gapWidth val="100"/>
        <c:shape val="box"/>
        <c:axId val="228322688"/>
        <c:axId val="228320000"/>
        <c:axId val="0"/>
      </c:bar3DChart>
      <c:valAx>
        <c:axId val="228320000"/>
        <c:scaling>
          <c:orientation val="minMax"/>
        </c:scaling>
        <c:delete val="1"/>
        <c:axPos val="l"/>
        <c:numFmt formatCode="0%" sourceLinked="1"/>
        <c:majorTickMark val="none"/>
        <c:minorTickMark val="none"/>
        <c:tickLblPos val="nextTo"/>
        <c:crossAx val="228322688"/>
        <c:crosses val="autoZero"/>
        <c:crossBetween val="between"/>
      </c:valAx>
      <c:catAx>
        <c:axId val="228322688"/>
        <c:scaling>
          <c:orientation val="minMax"/>
        </c:scaling>
        <c:delete val="1"/>
        <c:axPos val="b"/>
        <c:numFmt formatCode="General" sourceLinked="1"/>
        <c:majorTickMark val="none"/>
        <c:minorTickMark val="none"/>
        <c:tickLblPos val="nextTo"/>
        <c:crossAx val="228320000"/>
        <c:crosses val="autoZero"/>
        <c:auto val="1"/>
        <c:lblAlgn val="ctr"/>
        <c:lblOffset val="100"/>
        <c:noMultiLvlLbl val="0"/>
      </c:catAx>
    </c:plotArea>
    <c:legend>
      <c:legendPos val="b"/>
      <c:layout>
        <c:manualLayout>
          <c:xMode val="edge"/>
          <c:yMode val="edge"/>
          <c:x val="0.65215022098354036"/>
          <c:y val="0.12424902455625586"/>
          <c:w val="0.25115559271927845"/>
          <c:h val="0.10481195821355807"/>
        </c:manualLayout>
      </c:layout>
      <c:overlay val="0"/>
      <c:txPr>
        <a:bodyPr rot="0" vert="horz"/>
        <a:lstStyle/>
        <a:p>
          <a:pPr>
            <a:defRPr sz="14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0.01162</cdr:x>
      <cdr:y>0.71138</cdr:y>
    </cdr:from>
    <cdr:to>
      <cdr:x>0.26844</cdr:x>
      <cdr:y>0.90764</cdr:y>
    </cdr:to>
    <cdr:sp macro="" textlink="">
      <cdr:nvSpPr>
        <cdr:cNvPr id="2" name="TextBox 1"/>
        <cdr:cNvSpPr txBox="1"/>
      </cdr:nvSpPr>
      <cdr:spPr>
        <a:xfrm xmlns:a="http://schemas.openxmlformats.org/drawingml/2006/main">
          <a:off x="107504" y="4437112"/>
          <a:ext cx="2376264" cy="122413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dirty="0"/>
            <a:t>Language,  land and </a:t>
          </a:r>
        </a:p>
        <a:p xmlns:a="http://schemas.openxmlformats.org/drawingml/2006/main">
          <a:r>
            <a:rPr lang="en-AU" sz="1600" dirty="0"/>
            <a:t>culture &amp; two-Ways </a:t>
          </a:r>
        </a:p>
        <a:p xmlns:a="http://schemas.openxmlformats.org/drawingml/2006/main">
          <a:r>
            <a:rPr lang="en-AU" sz="1600" dirty="0"/>
            <a:t>strong</a:t>
          </a:r>
        </a:p>
      </cdr:txBody>
    </cdr:sp>
  </cdr:relSizeAnchor>
  <cdr:relSizeAnchor xmlns:cdr="http://schemas.openxmlformats.org/drawingml/2006/chartDrawing">
    <cdr:from>
      <cdr:x>0.24509</cdr:x>
      <cdr:y>0.75885</cdr:y>
    </cdr:from>
    <cdr:to>
      <cdr:x>0.43188</cdr:x>
      <cdr:y>0.96665</cdr:y>
    </cdr:to>
    <cdr:sp macro="" textlink="">
      <cdr:nvSpPr>
        <cdr:cNvPr id="4" name="TextBox 3"/>
        <cdr:cNvSpPr txBox="1"/>
      </cdr:nvSpPr>
      <cdr:spPr>
        <a:xfrm xmlns:a="http://schemas.openxmlformats.org/drawingml/2006/main">
          <a:off x="2267744" y="4733181"/>
          <a:ext cx="1728192" cy="129614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dirty="0"/>
            <a:t>Identity,  community</a:t>
          </a:r>
        </a:p>
        <a:p xmlns:a="http://schemas.openxmlformats.org/drawingml/2006/main">
          <a:r>
            <a:rPr lang="en-AU" sz="1600" dirty="0"/>
            <a:t> leadership &amp; </a:t>
          </a:r>
        </a:p>
        <a:p xmlns:a="http://schemas.openxmlformats.org/drawingml/2006/main">
          <a:r>
            <a:rPr lang="en-AU" sz="1600" dirty="0"/>
            <a:t>meaningful </a:t>
          </a:r>
        </a:p>
        <a:p xmlns:a="http://schemas.openxmlformats.org/drawingml/2006/main">
          <a:r>
            <a:rPr lang="en-AU" sz="1600" dirty="0"/>
            <a:t>engagement </a:t>
          </a:r>
        </a:p>
        <a:p xmlns:a="http://schemas.openxmlformats.org/drawingml/2006/main">
          <a:r>
            <a:rPr lang="en-AU" sz="1600" dirty="0"/>
            <a:t>in the world</a:t>
          </a:r>
        </a:p>
      </cdr:txBody>
    </cdr:sp>
  </cdr:relSizeAnchor>
  <cdr:relSizeAnchor xmlns:cdr="http://schemas.openxmlformats.org/drawingml/2006/chartDrawing">
    <cdr:from>
      <cdr:x>0.77018</cdr:x>
      <cdr:y>0.83122</cdr:y>
    </cdr:from>
    <cdr:to>
      <cdr:x>0.96239</cdr:x>
      <cdr:y>1</cdr:y>
    </cdr:to>
    <cdr:sp macro="" textlink="">
      <cdr:nvSpPr>
        <cdr:cNvPr id="5" name="TextBox 4"/>
        <cdr:cNvSpPr txBox="1"/>
      </cdr:nvSpPr>
      <cdr:spPr>
        <a:xfrm xmlns:a="http://schemas.openxmlformats.org/drawingml/2006/main">
          <a:off x="7126064" y="5184576"/>
          <a:ext cx="1778496" cy="105273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dirty="0"/>
            <a:t>Range of less </a:t>
          </a:r>
        </a:p>
        <a:p xmlns:a="http://schemas.openxmlformats.org/drawingml/2006/main">
          <a:r>
            <a:rPr lang="en-AU" sz="1600" dirty="0"/>
            <a:t>represented </a:t>
          </a:r>
        </a:p>
        <a:p xmlns:a="http://schemas.openxmlformats.org/drawingml/2006/main">
          <a:r>
            <a:rPr lang="en-AU" sz="1600" dirty="0"/>
            <a:t>responses</a:t>
          </a:r>
        </a:p>
      </cdr:txBody>
    </cdr:sp>
  </cdr:relSizeAnchor>
  <cdr:relSizeAnchor xmlns:cdr="http://schemas.openxmlformats.org/drawingml/2006/chartDrawing">
    <cdr:from>
      <cdr:x>0.57974</cdr:x>
      <cdr:y>0.78065</cdr:y>
    </cdr:from>
    <cdr:to>
      <cdr:x>0.67857</cdr:x>
      <cdr:y>0.92725</cdr:y>
    </cdr:to>
    <cdr:sp macro="" textlink="">
      <cdr:nvSpPr>
        <cdr:cNvPr id="6" name="TextBox 5"/>
        <cdr:cNvSpPr txBox="1"/>
      </cdr:nvSpPr>
      <cdr:spPr>
        <a:xfrm xmlns:a="http://schemas.openxmlformats.org/drawingml/2006/main">
          <a:off x="5364088" y="486916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dirty="0"/>
        </a:p>
      </cdr:txBody>
    </cdr:sp>
  </cdr:relSizeAnchor>
  <cdr:relSizeAnchor xmlns:cdr="http://schemas.openxmlformats.org/drawingml/2006/chartDrawing">
    <cdr:from>
      <cdr:x>0.49179</cdr:x>
      <cdr:y>0.79219</cdr:y>
    </cdr:from>
    <cdr:to>
      <cdr:x>0.68306</cdr:x>
      <cdr:y>1</cdr:y>
    </cdr:to>
    <cdr:sp macro="" textlink="">
      <cdr:nvSpPr>
        <cdr:cNvPr id="7" name="TextBox 6"/>
        <cdr:cNvSpPr txBox="1"/>
      </cdr:nvSpPr>
      <cdr:spPr>
        <a:xfrm xmlns:a="http://schemas.openxmlformats.org/drawingml/2006/main">
          <a:off x="4550271" y="4941167"/>
          <a:ext cx="1769742" cy="129614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dirty="0"/>
            <a:t>Learning, choices </a:t>
          </a:r>
        </a:p>
        <a:p xmlns:a="http://schemas.openxmlformats.org/drawingml/2006/main">
          <a:r>
            <a:rPr lang="en-AU" sz="1600" dirty="0"/>
            <a:t>&amp; opportunities, </a:t>
          </a:r>
        </a:p>
        <a:p xmlns:a="http://schemas.openxmlformats.org/drawingml/2006/main">
          <a:r>
            <a:rPr lang="en-AU" sz="1600" dirty="0"/>
            <a:t>employment &amp; </a:t>
          </a:r>
        </a:p>
        <a:p xmlns:a="http://schemas.openxmlformats.org/drawingml/2006/main">
          <a:r>
            <a:rPr lang="en-AU" sz="1600" dirty="0"/>
            <a:t>economic participation </a:t>
          </a:r>
        </a:p>
      </cdr:txBody>
    </cdr:sp>
  </cdr:relSizeAnchor>
</c:userShapes>
</file>

<file path=ppt/drawings/drawing2.xml><?xml version="1.0" encoding="utf-8"?>
<c:userShapes xmlns:c="http://schemas.openxmlformats.org/drawingml/2006/chart">
  <cdr:relSizeAnchor xmlns:cdr="http://schemas.openxmlformats.org/drawingml/2006/chartDrawing">
    <cdr:from>
      <cdr:x>0.08609</cdr:x>
      <cdr:y>0.62356</cdr:y>
    </cdr:from>
    <cdr:to>
      <cdr:x>0.31835</cdr:x>
      <cdr:y>0.90048</cdr:y>
    </cdr:to>
    <cdr:sp macro="" textlink="">
      <cdr:nvSpPr>
        <cdr:cNvPr id="2" name="TextBox 1"/>
        <cdr:cNvSpPr txBox="1"/>
      </cdr:nvSpPr>
      <cdr:spPr>
        <a:xfrm xmlns:a="http://schemas.openxmlformats.org/drawingml/2006/main">
          <a:off x="936104" y="4680520"/>
          <a:ext cx="2525343" cy="207855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just"/>
          <a:r>
            <a:rPr lang="en-AU" sz="1600" b="0" i="0" u="none" strike="noStrike" dirty="0">
              <a:solidFill>
                <a:srgbClr val="000000"/>
              </a:solidFill>
              <a:effectLst/>
            </a:rPr>
            <a:t>Contextualised </a:t>
          </a:r>
        </a:p>
        <a:p xmlns:a="http://schemas.openxmlformats.org/drawingml/2006/main">
          <a:pPr algn="just"/>
          <a:r>
            <a:rPr lang="en-AU" sz="1600" b="0" i="0" u="none" strike="noStrike" dirty="0">
              <a:solidFill>
                <a:srgbClr val="000000"/>
              </a:solidFill>
              <a:effectLst/>
            </a:rPr>
            <a:t>curriculum, </a:t>
          </a:r>
        </a:p>
        <a:p xmlns:a="http://schemas.openxmlformats.org/drawingml/2006/main">
          <a:pPr algn="just"/>
          <a:r>
            <a:rPr lang="en-AU" sz="1600" b="0" i="0" u="none" strike="noStrike" dirty="0">
              <a:solidFill>
                <a:srgbClr val="000000"/>
              </a:solidFill>
              <a:effectLst/>
            </a:rPr>
            <a:t>culturally</a:t>
          </a:r>
        </a:p>
        <a:p xmlns:a="http://schemas.openxmlformats.org/drawingml/2006/main">
          <a:pPr algn="just"/>
          <a:r>
            <a:rPr lang="en-AU" sz="1600" b="0" i="0" u="none" strike="noStrike" dirty="0">
              <a:solidFill>
                <a:srgbClr val="000000"/>
              </a:solidFill>
              <a:effectLst/>
            </a:rPr>
            <a:t>&amp;</a:t>
          </a:r>
          <a:r>
            <a:rPr lang="en-AU" sz="1600" b="0" i="0" u="none" strike="noStrike" baseline="0" dirty="0">
              <a:solidFill>
                <a:srgbClr val="000000"/>
              </a:solidFill>
              <a:effectLst/>
            </a:rPr>
            <a:t> </a:t>
          </a:r>
          <a:r>
            <a:rPr lang="en-AU" sz="1600" b="0" i="0" u="none" strike="noStrike" dirty="0" err="1">
              <a:solidFill>
                <a:srgbClr val="000000"/>
              </a:solidFill>
              <a:effectLst/>
            </a:rPr>
            <a:t>contexually</a:t>
          </a:r>
          <a:r>
            <a:rPr lang="en-AU" sz="1600" b="0" i="0" u="none" strike="noStrike" dirty="0">
              <a:solidFill>
                <a:srgbClr val="000000"/>
              </a:solidFill>
              <a:effectLst/>
            </a:rPr>
            <a:t> </a:t>
          </a:r>
        </a:p>
        <a:p xmlns:a="http://schemas.openxmlformats.org/drawingml/2006/main">
          <a:pPr algn="just"/>
          <a:r>
            <a:rPr lang="en-AU" sz="1600" dirty="0">
              <a:solidFill>
                <a:srgbClr val="000000"/>
              </a:solidFill>
            </a:rPr>
            <a:t>r</a:t>
          </a:r>
          <a:r>
            <a:rPr lang="en-AU" sz="1600" b="0" i="0" u="none" strike="noStrike" dirty="0">
              <a:solidFill>
                <a:srgbClr val="000000"/>
              </a:solidFill>
              <a:effectLst/>
            </a:rPr>
            <a:t>esponsive</a:t>
          </a:r>
        </a:p>
        <a:p xmlns:a="http://schemas.openxmlformats.org/drawingml/2006/main">
          <a:pPr algn="just"/>
          <a:r>
            <a:rPr lang="en-AU" sz="1600" b="0" i="0" u="none" strike="noStrike" dirty="0">
              <a:solidFill>
                <a:srgbClr val="000000"/>
              </a:solidFill>
              <a:effectLst/>
            </a:rPr>
            <a:t>pedagogy,</a:t>
          </a:r>
        </a:p>
        <a:p xmlns:a="http://schemas.openxmlformats.org/drawingml/2006/main">
          <a:pPr algn="just"/>
          <a:r>
            <a:rPr lang="en-AU" sz="1600" b="0" i="0" u="none" strike="noStrike" dirty="0">
              <a:solidFill>
                <a:srgbClr val="000000"/>
              </a:solidFill>
              <a:effectLst/>
            </a:rPr>
            <a:t> 'two-way'</a:t>
          </a:r>
        </a:p>
        <a:p xmlns:a="http://schemas.openxmlformats.org/drawingml/2006/main">
          <a:endParaRPr lang="en-AU" sz="1100" b="0" i="0" u="none" strike="noStrike" dirty="0">
            <a:solidFill>
              <a:srgbClr val="000000"/>
            </a:solidFill>
            <a:effectLst/>
            <a:latin typeface="Arial"/>
          </a:endParaRPr>
        </a:p>
      </cdr:txBody>
    </cdr:sp>
  </cdr:relSizeAnchor>
  <cdr:relSizeAnchor xmlns:cdr="http://schemas.openxmlformats.org/drawingml/2006/chartDrawing">
    <cdr:from>
      <cdr:x>0.23088</cdr:x>
      <cdr:y>0.78698</cdr:y>
    </cdr:from>
    <cdr:to>
      <cdr:x>0.34967</cdr:x>
      <cdr:y>0.9645</cdr:y>
    </cdr:to>
    <cdr:sp macro="" textlink="">
      <cdr:nvSpPr>
        <cdr:cNvPr id="3" name="TextBox 2"/>
        <cdr:cNvSpPr txBox="1"/>
      </cdr:nvSpPr>
      <cdr:spPr>
        <a:xfrm xmlns:a="http://schemas.openxmlformats.org/drawingml/2006/main">
          <a:off x="1777365" y="405384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0.06756</cdr:x>
      <cdr:y>0.82249</cdr:y>
    </cdr:from>
    <cdr:to>
      <cdr:x>0.85548</cdr:x>
      <cdr:y>1</cdr:y>
    </cdr:to>
    <cdr:sp macro="" textlink="">
      <cdr:nvSpPr>
        <cdr:cNvPr id="4" name="TextBox 3"/>
        <cdr:cNvSpPr txBox="1"/>
      </cdr:nvSpPr>
      <cdr:spPr>
        <a:xfrm xmlns:a="http://schemas.openxmlformats.org/drawingml/2006/main">
          <a:off x="520065" y="4236720"/>
          <a:ext cx="606552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0.18337</cdr:x>
      <cdr:y>0.64201</cdr:y>
    </cdr:from>
    <cdr:to>
      <cdr:x>0.87924</cdr:x>
      <cdr:y>0.81953</cdr:y>
    </cdr:to>
    <cdr:sp macro="" textlink="">
      <cdr:nvSpPr>
        <cdr:cNvPr id="5" name="TextBox 4"/>
        <cdr:cNvSpPr txBox="1"/>
      </cdr:nvSpPr>
      <cdr:spPr>
        <a:xfrm xmlns:a="http://schemas.openxmlformats.org/drawingml/2006/main">
          <a:off x="1411605" y="3307080"/>
          <a:ext cx="5356860" cy="914400"/>
        </a:xfrm>
        <a:prstGeom xmlns:a="http://schemas.openxmlformats.org/drawingml/2006/main" prst="rect">
          <a:avLst/>
        </a:prstGeom>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0.54305</cdr:x>
      <cdr:y>0.7195</cdr:y>
    </cdr:from>
    <cdr:to>
      <cdr:x>0.64037</cdr:x>
      <cdr:y>0.91136</cdr:y>
    </cdr:to>
    <cdr:sp macro="" textlink="">
      <cdr:nvSpPr>
        <cdr:cNvPr id="6" name="TextBox 5"/>
        <cdr:cNvSpPr txBox="1"/>
      </cdr:nvSpPr>
      <cdr:spPr>
        <a:xfrm xmlns:a="http://schemas.openxmlformats.org/drawingml/2006/main">
          <a:off x="5904656" y="5400600"/>
          <a:ext cx="1058181" cy="144016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latin typeface="+mn-lt"/>
            </a:rPr>
            <a:t>Relationships, </a:t>
          </a:r>
        </a:p>
        <a:p xmlns:a="http://schemas.openxmlformats.org/drawingml/2006/main">
          <a:pPr algn="ctr"/>
          <a:r>
            <a:rPr lang="en-AU" sz="1600" b="0" i="0" u="none" strike="noStrike" dirty="0">
              <a:solidFill>
                <a:srgbClr val="000000"/>
              </a:solidFill>
              <a:effectLst/>
              <a:latin typeface="+mn-lt"/>
            </a:rPr>
            <a:t>health, </a:t>
          </a:r>
        </a:p>
        <a:p xmlns:a="http://schemas.openxmlformats.org/drawingml/2006/main">
          <a:pPr algn="ctr"/>
          <a:r>
            <a:rPr lang="en-AU" sz="1600" b="0" i="0" u="none" strike="noStrike" dirty="0">
              <a:solidFill>
                <a:srgbClr val="000000"/>
              </a:solidFill>
              <a:effectLst/>
              <a:latin typeface="+mn-lt"/>
            </a:rPr>
            <a:t>well-being</a:t>
          </a:r>
        </a:p>
        <a:p xmlns:a="http://schemas.openxmlformats.org/drawingml/2006/main">
          <a:pPr algn="ctr"/>
          <a:r>
            <a:rPr lang="en-AU" sz="1600" b="0" i="0" u="none" strike="noStrike" baseline="0" dirty="0">
              <a:solidFill>
                <a:srgbClr val="000000"/>
              </a:solidFill>
              <a:effectLst/>
              <a:latin typeface="+mn-lt"/>
            </a:rPr>
            <a:t>&amp; safety</a:t>
          </a:r>
          <a:endParaRPr lang="en-AU" sz="1600" b="0" i="0" u="none" strike="noStrike" dirty="0">
            <a:solidFill>
              <a:srgbClr val="000000"/>
            </a:solidFill>
            <a:effectLst/>
            <a:latin typeface="+mn-lt"/>
          </a:endParaRPr>
        </a:p>
      </cdr:txBody>
    </cdr:sp>
  </cdr:relSizeAnchor>
  <cdr:relSizeAnchor xmlns:cdr="http://schemas.openxmlformats.org/drawingml/2006/chartDrawing">
    <cdr:from>
      <cdr:x>0.42713</cdr:x>
      <cdr:y>0.75854</cdr:y>
    </cdr:from>
    <cdr:to>
      <cdr:x>0.52822</cdr:x>
      <cdr:y>0.90488</cdr:y>
    </cdr:to>
    <cdr:sp macro="" textlink="">
      <cdr:nvSpPr>
        <cdr:cNvPr id="7" name="TextBox 6"/>
        <cdr:cNvSpPr txBox="1"/>
      </cdr:nvSpPr>
      <cdr:spPr>
        <a:xfrm xmlns:a="http://schemas.openxmlformats.org/drawingml/2006/main">
          <a:off x="3863339" y="473964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0.33113</cdr:x>
      <cdr:y>0.68409</cdr:y>
    </cdr:from>
    <cdr:to>
      <cdr:x>0.395</cdr:x>
      <cdr:y>0.8202</cdr:y>
    </cdr:to>
    <cdr:sp macro="" textlink="">
      <cdr:nvSpPr>
        <cdr:cNvPr id="8" name="TextBox 7"/>
        <cdr:cNvSpPr txBox="1"/>
      </cdr:nvSpPr>
      <cdr:spPr>
        <a:xfrm xmlns:a="http://schemas.openxmlformats.org/drawingml/2006/main">
          <a:off x="3600400" y="5134846"/>
          <a:ext cx="694472" cy="102165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latin typeface="+mn-lt"/>
            </a:rPr>
            <a:t>Local </a:t>
          </a:r>
        </a:p>
        <a:p xmlns:a="http://schemas.openxmlformats.org/drawingml/2006/main">
          <a:pPr algn="ctr"/>
          <a:r>
            <a:rPr lang="en-AU" sz="1600" b="0" i="0" u="none" strike="noStrike" dirty="0">
              <a:solidFill>
                <a:srgbClr val="000000"/>
              </a:solidFill>
              <a:effectLst/>
              <a:latin typeface="+mn-lt"/>
            </a:rPr>
            <a:t> teachers</a:t>
          </a:r>
          <a:r>
            <a:rPr lang="en-AU" sz="1600" dirty="0">
              <a:latin typeface="+mn-lt"/>
            </a:rPr>
            <a:t> </a:t>
          </a:r>
        </a:p>
      </cdr:txBody>
    </cdr:sp>
  </cdr:relSizeAnchor>
  <cdr:relSizeAnchor xmlns:cdr="http://schemas.openxmlformats.org/drawingml/2006/chartDrawing">
    <cdr:from>
      <cdr:x>0.43046</cdr:x>
      <cdr:y>0.70031</cdr:y>
    </cdr:from>
    <cdr:to>
      <cdr:x>0.52145</cdr:x>
      <cdr:y>0.86481</cdr:y>
    </cdr:to>
    <cdr:sp macro="" textlink="">
      <cdr:nvSpPr>
        <cdr:cNvPr id="9" name="TextBox 8"/>
        <cdr:cNvSpPr txBox="1"/>
      </cdr:nvSpPr>
      <cdr:spPr>
        <a:xfrm xmlns:a="http://schemas.openxmlformats.org/drawingml/2006/main">
          <a:off x="4680520" y="5256584"/>
          <a:ext cx="989353" cy="12347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rPr>
            <a:t>Teacher </a:t>
          </a:r>
        </a:p>
        <a:p xmlns:a="http://schemas.openxmlformats.org/drawingml/2006/main">
          <a:pPr algn="ctr"/>
          <a:r>
            <a:rPr lang="en-AU" sz="1600" b="0" i="0" u="none" strike="noStrike" dirty="0">
              <a:solidFill>
                <a:srgbClr val="000000"/>
              </a:solidFill>
              <a:effectLst/>
            </a:rPr>
            <a:t>qualities </a:t>
          </a:r>
        </a:p>
        <a:p xmlns:a="http://schemas.openxmlformats.org/drawingml/2006/main">
          <a:pPr algn="ctr"/>
          <a:r>
            <a:rPr lang="en-AU" sz="1600" b="0" i="0" u="none" strike="noStrike" dirty="0">
              <a:solidFill>
                <a:srgbClr val="000000"/>
              </a:solidFill>
              <a:effectLst/>
            </a:rPr>
            <a:t>&amp; classroom</a:t>
          </a:r>
        </a:p>
        <a:p xmlns:a="http://schemas.openxmlformats.org/drawingml/2006/main">
          <a:pPr algn="ctr"/>
          <a:r>
            <a:rPr lang="en-AU" sz="1600" b="0" i="0" u="none" strike="noStrike" dirty="0">
              <a:solidFill>
                <a:srgbClr val="000000"/>
              </a:solidFill>
              <a:effectLst/>
            </a:rPr>
            <a:t> management </a:t>
          </a:r>
          <a:r>
            <a:rPr lang="en-AU" sz="1600" dirty="0"/>
            <a:t> </a:t>
          </a:r>
        </a:p>
        <a:p xmlns:a="http://schemas.openxmlformats.org/drawingml/2006/main">
          <a:endParaRPr lang="en-AU" sz="1600" dirty="0"/>
        </a:p>
      </cdr:txBody>
    </cdr:sp>
  </cdr:relSizeAnchor>
  <cdr:relSizeAnchor xmlns:cdr="http://schemas.openxmlformats.org/drawingml/2006/chartDrawing">
    <cdr:from>
      <cdr:x>0.23841</cdr:x>
      <cdr:y>0.64965</cdr:y>
    </cdr:from>
    <cdr:to>
      <cdr:x>0.31407</cdr:x>
      <cdr:y>0.84528</cdr:y>
    </cdr:to>
    <cdr:sp macro="" textlink="">
      <cdr:nvSpPr>
        <cdr:cNvPr id="10" name="TextBox 9"/>
        <cdr:cNvSpPr txBox="1"/>
      </cdr:nvSpPr>
      <cdr:spPr>
        <a:xfrm xmlns:a="http://schemas.openxmlformats.org/drawingml/2006/main">
          <a:off x="2592288" y="4876329"/>
          <a:ext cx="822667" cy="14684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latin typeface="+mn-lt"/>
            </a:rPr>
            <a:t>ESL </a:t>
          </a:r>
        </a:p>
        <a:p xmlns:a="http://schemas.openxmlformats.org/drawingml/2006/main">
          <a:pPr algn="ctr"/>
          <a:r>
            <a:rPr lang="en-AU" sz="1600" b="0" i="0" u="none" strike="noStrike" dirty="0">
              <a:solidFill>
                <a:srgbClr val="000000"/>
              </a:solidFill>
              <a:effectLst/>
              <a:latin typeface="+mn-lt"/>
            </a:rPr>
            <a:t>teaching</a:t>
          </a:r>
        </a:p>
        <a:p xmlns:a="http://schemas.openxmlformats.org/drawingml/2006/main">
          <a:pPr algn="ctr"/>
          <a:r>
            <a:rPr lang="en-AU" sz="1600" b="0" i="0" u="none" strike="noStrike" baseline="0" dirty="0">
              <a:solidFill>
                <a:srgbClr val="000000"/>
              </a:solidFill>
              <a:effectLst/>
              <a:latin typeface="+mn-lt"/>
            </a:rPr>
            <a:t> &amp;</a:t>
          </a:r>
          <a:endParaRPr lang="en-AU" sz="1600" b="0" i="0" u="none" strike="noStrike" dirty="0">
            <a:solidFill>
              <a:srgbClr val="000000"/>
            </a:solidFill>
            <a:effectLst/>
            <a:latin typeface="+mn-lt"/>
          </a:endParaRPr>
        </a:p>
        <a:p xmlns:a="http://schemas.openxmlformats.org/drawingml/2006/main">
          <a:pPr algn="ctr"/>
          <a:r>
            <a:rPr lang="en-AU" sz="1600" b="0" i="0" u="none" strike="noStrike" dirty="0">
              <a:solidFill>
                <a:srgbClr val="000000"/>
              </a:solidFill>
              <a:effectLst/>
              <a:latin typeface="+mn-lt"/>
            </a:rPr>
            <a:t>learning</a:t>
          </a:r>
          <a:r>
            <a:rPr lang="en-AU" sz="1600" dirty="0">
              <a:latin typeface="+mn-lt"/>
            </a:rPr>
            <a:t> </a:t>
          </a:r>
        </a:p>
        <a:p xmlns:a="http://schemas.openxmlformats.org/drawingml/2006/main">
          <a:endParaRPr lang="en-AU" sz="1100" b="0" i="0" u="none" strike="noStrike" dirty="0">
            <a:solidFill>
              <a:srgbClr val="000000"/>
            </a:solidFill>
            <a:effectLst/>
            <a:latin typeface="Arial"/>
          </a:endParaRPr>
        </a:p>
      </cdr:txBody>
    </cdr:sp>
  </cdr:relSizeAnchor>
  <cdr:relSizeAnchor xmlns:cdr="http://schemas.openxmlformats.org/drawingml/2006/chartDrawing">
    <cdr:from>
      <cdr:x>0.66225</cdr:x>
      <cdr:y>0.74828</cdr:y>
    </cdr:from>
    <cdr:to>
      <cdr:x>0.76488</cdr:x>
      <cdr:y>0.87597</cdr:y>
    </cdr:to>
    <cdr:sp macro="" textlink="">
      <cdr:nvSpPr>
        <cdr:cNvPr id="12" name="TextBox 11"/>
        <cdr:cNvSpPr txBox="1"/>
      </cdr:nvSpPr>
      <cdr:spPr>
        <a:xfrm xmlns:a="http://schemas.openxmlformats.org/drawingml/2006/main">
          <a:off x="7200800" y="5616624"/>
          <a:ext cx="1115917" cy="9584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b="0" i="0" u="none" strike="noStrike" dirty="0">
              <a:solidFill>
                <a:srgbClr val="000000"/>
              </a:solidFill>
              <a:effectLst/>
              <a:latin typeface="+mn-lt"/>
            </a:rPr>
            <a:t>School </a:t>
          </a:r>
        </a:p>
        <a:p xmlns:a="http://schemas.openxmlformats.org/drawingml/2006/main">
          <a:r>
            <a:rPr lang="en-AU" sz="1600" b="0" i="0" u="none" strike="noStrike" dirty="0">
              <a:solidFill>
                <a:srgbClr val="000000"/>
              </a:solidFill>
              <a:effectLst/>
              <a:latin typeface="+mn-lt"/>
            </a:rPr>
            <a:t>leadership</a:t>
          </a:r>
          <a:r>
            <a:rPr lang="en-AU" sz="1600" dirty="0">
              <a:latin typeface="+mn-lt"/>
            </a:rPr>
            <a:t> </a:t>
          </a:r>
        </a:p>
      </cdr:txBody>
    </cdr:sp>
  </cdr:relSizeAnchor>
  <cdr:relSizeAnchor xmlns:cdr="http://schemas.openxmlformats.org/drawingml/2006/chartDrawing">
    <cdr:from>
      <cdr:x>0.773</cdr:x>
      <cdr:y>0.77263</cdr:y>
    </cdr:from>
    <cdr:to>
      <cdr:x>0.91055</cdr:x>
      <cdr:y>0.91794</cdr:y>
    </cdr:to>
    <cdr:sp macro="" textlink="">
      <cdr:nvSpPr>
        <cdr:cNvPr id="13" name="TextBox 12"/>
        <cdr:cNvSpPr txBox="1"/>
      </cdr:nvSpPr>
      <cdr:spPr>
        <a:xfrm xmlns:a="http://schemas.openxmlformats.org/drawingml/2006/main">
          <a:off x="8404982" y="5799387"/>
          <a:ext cx="1495610" cy="10907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b="0" i="0" u="none" strike="noStrike" dirty="0">
              <a:solidFill>
                <a:srgbClr val="000000"/>
              </a:solidFill>
              <a:effectLst/>
              <a:latin typeface="+mn-lt"/>
            </a:rPr>
            <a:t>Range of less </a:t>
          </a:r>
        </a:p>
        <a:p xmlns:a="http://schemas.openxmlformats.org/drawingml/2006/main">
          <a:r>
            <a:rPr lang="en-AU" sz="1600" b="0" i="0" u="none" strike="noStrike" dirty="0">
              <a:solidFill>
                <a:srgbClr val="000000"/>
              </a:solidFill>
              <a:effectLst/>
              <a:latin typeface="+mn-lt"/>
            </a:rPr>
            <a:t>represented</a:t>
          </a:r>
        </a:p>
        <a:p xmlns:a="http://schemas.openxmlformats.org/drawingml/2006/main">
          <a:r>
            <a:rPr lang="en-AU" sz="1600" b="0" i="0" u="none" strike="noStrike" dirty="0">
              <a:solidFill>
                <a:srgbClr val="000000"/>
              </a:solidFill>
              <a:effectLst/>
              <a:latin typeface="+mn-lt"/>
            </a:rPr>
            <a:t> responses </a:t>
          </a:r>
          <a:r>
            <a:rPr lang="en-AU" sz="1600" dirty="0">
              <a:latin typeface="+mn-lt"/>
            </a:rPr>
            <a:t> </a:t>
          </a:r>
        </a:p>
      </cdr:txBody>
    </cdr:sp>
  </cdr:relSizeAnchor>
</c:userShapes>
</file>

<file path=ppt/drawings/drawing3.xml><?xml version="1.0" encoding="utf-8"?>
<c:userShapes xmlns:c="http://schemas.openxmlformats.org/drawingml/2006/chart">
  <cdr:relSizeAnchor xmlns:cdr="http://schemas.openxmlformats.org/drawingml/2006/chartDrawing">
    <cdr:from>
      <cdr:x>0.08609</cdr:x>
      <cdr:y>0.62356</cdr:y>
    </cdr:from>
    <cdr:to>
      <cdr:x>0.31835</cdr:x>
      <cdr:y>0.90048</cdr:y>
    </cdr:to>
    <cdr:sp macro="" textlink="">
      <cdr:nvSpPr>
        <cdr:cNvPr id="2" name="TextBox 1"/>
        <cdr:cNvSpPr txBox="1"/>
      </cdr:nvSpPr>
      <cdr:spPr>
        <a:xfrm xmlns:a="http://schemas.openxmlformats.org/drawingml/2006/main">
          <a:off x="936104" y="4680520"/>
          <a:ext cx="2525343" cy="207855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just"/>
          <a:r>
            <a:rPr lang="en-AU" sz="1600" b="0" i="0" u="none" strike="noStrike" dirty="0">
              <a:solidFill>
                <a:srgbClr val="000000"/>
              </a:solidFill>
              <a:effectLst/>
            </a:rPr>
            <a:t>Contextualised </a:t>
          </a:r>
        </a:p>
        <a:p xmlns:a="http://schemas.openxmlformats.org/drawingml/2006/main">
          <a:pPr algn="just"/>
          <a:r>
            <a:rPr lang="en-AU" sz="1600" b="0" i="0" u="none" strike="noStrike" dirty="0">
              <a:solidFill>
                <a:srgbClr val="000000"/>
              </a:solidFill>
              <a:effectLst/>
            </a:rPr>
            <a:t>curriculum, </a:t>
          </a:r>
        </a:p>
        <a:p xmlns:a="http://schemas.openxmlformats.org/drawingml/2006/main">
          <a:pPr algn="just"/>
          <a:r>
            <a:rPr lang="en-AU" sz="1600" b="0" i="0" u="none" strike="noStrike" dirty="0">
              <a:solidFill>
                <a:srgbClr val="000000"/>
              </a:solidFill>
              <a:effectLst/>
            </a:rPr>
            <a:t>culturally</a:t>
          </a:r>
        </a:p>
        <a:p xmlns:a="http://schemas.openxmlformats.org/drawingml/2006/main">
          <a:pPr algn="just"/>
          <a:r>
            <a:rPr lang="en-AU" sz="1600" b="0" i="0" u="none" strike="noStrike" dirty="0">
              <a:solidFill>
                <a:srgbClr val="000000"/>
              </a:solidFill>
              <a:effectLst/>
            </a:rPr>
            <a:t>&amp;</a:t>
          </a:r>
          <a:r>
            <a:rPr lang="en-AU" sz="1600" b="0" i="0" u="none" strike="noStrike" baseline="0" dirty="0">
              <a:solidFill>
                <a:srgbClr val="000000"/>
              </a:solidFill>
              <a:effectLst/>
            </a:rPr>
            <a:t> </a:t>
          </a:r>
          <a:r>
            <a:rPr lang="en-AU" sz="1600" b="0" i="0" u="none" strike="noStrike" dirty="0" err="1">
              <a:solidFill>
                <a:srgbClr val="000000"/>
              </a:solidFill>
              <a:effectLst/>
            </a:rPr>
            <a:t>contexually</a:t>
          </a:r>
          <a:r>
            <a:rPr lang="en-AU" sz="1600" b="0" i="0" u="none" strike="noStrike" dirty="0">
              <a:solidFill>
                <a:srgbClr val="000000"/>
              </a:solidFill>
              <a:effectLst/>
            </a:rPr>
            <a:t> </a:t>
          </a:r>
        </a:p>
        <a:p xmlns:a="http://schemas.openxmlformats.org/drawingml/2006/main">
          <a:pPr algn="just"/>
          <a:r>
            <a:rPr lang="en-AU" sz="1600" dirty="0">
              <a:solidFill>
                <a:srgbClr val="000000"/>
              </a:solidFill>
            </a:rPr>
            <a:t>r</a:t>
          </a:r>
          <a:r>
            <a:rPr lang="en-AU" sz="1600" b="0" i="0" u="none" strike="noStrike" dirty="0">
              <a:solidFill>
                <a:srgbClr val="000000"/>
              </a:solidFill>
              <a:effectLst/>
            </a:rPr>
            <a:t>esponsive</a:t>
          </a:r>
        </a:p>
        <a:p xmlns:a="http://schemas.openxmlformats.org/drawingml/2006/main">
          <a:pPr algn="just"/>
          <a:r>
            <a:rPr lang="en-AU" sz="1600" b="0" i="0" u="none" strike="noStrike" dirty="0">
              <a:solidFill>
                <a:srgbClr val="000000"/>
              </a:solidFill>
              <a:effectLst/>
            </a:rPr>
            <a:t>pedagogy,</a:t>
          </a:r>
        </a:p>
        <a:p xmlns:a="http://schemas.openxmlformats.org/drawingml/2006/main">
          <a:pPr algn="just"/>
          <a:r>
            <a:rPr lang="en-AU" sz="1600" b="0" i="0" u="none" strike="noStrike" dirty="0">
              <a:solidFill>
                <a:srgbClr val="000000"/>
              </a:solidFill>
              <a:effectLst/>
            </a:rPr>
            <a:t> 'two-way'</a:t>
          </a:r>
        </a:p>
        <a:p xmlns:a="http://schemas.openxmlformats.org/drawingml/2006/main">
          <a:endParaRPr lang="en-AU" sz="1100" b="0" i="0" u="none" strike="noStrike" dirty="0">
            <a:solidFill>
              <a:srgbClr val="000000"/>
            </a:solidFill>
            <a:effectLst/>
            <a:latin typeface="Arial"/>
          </a:endParaRPr>
        </a:p>
      </cdr:txBody>
    </cdr:sp>
  </cdr:relSizeAnchor>
  <cdr:relSizeAnchor xmlns:cdr="http://schemas.openxmlformats.org/drawingml/2006/chartDrawing">
    <cdr:from>
      <cdr:x>0.23088</cdr:x>
      <cdr:y>0.78698</cdr:y>
    </cdr:from>
    <cdr:to>
      <cdr:x>0.34967</cdr:x>
      <cdr:y>0.9645</cdr:y>
    </cdr:to>
    <cdr:sp macro="" textlink="">
      <cdr:nvSpPr>
        <cdr:cNvPr id="3" name="TextBox 2"/>
        <cdr:cNvSpPr txBox="1"/>
      </cdr:nvSpPr>
      <cdr:spPr>
        <a:xfrm xmlns:a="http://schemas.openxmlformats.org/drawingml/2006/main">
          <a:off x="1777365" y="405384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0.06756</cdr:x>
      <cdr:y>0.82249</cdr:y>
    </cdr:from>
    <cdr:to>
      <cdr:x>0.85548</cdr:x>
      <cdr:y>1</cdr:y>
    </cdr:to>
    <cdr:sp macro="" textlink="">
      <cdr:nvSpPr>
        <cdr:cNvPr id="4" name="TextBox 3"/>
        <cdr:cNvSpPr txBox="1"/>
      </cdr:nvSpPr>
      <cdr:spPr>
        <a:xfrm xmlns:a="http://schemas.openxmlformats.org/drawingml/2006/main">
          <a:off x="520065" y="4236720"/>
          <a:ext cx="606552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0.18337</cdr:x>
      <cdr:y>0.64201</cdr:y>
    </cdr:from>
    <cdr:to>
      <cdr:x>0.87924</cdr:x>
      <cdr:y>0.81953</cdr:y>
    </cdr:to>
    <cdr:sp macro="" textlink="">
      <cdr:nvSpPr>
        <cdr:cNvPr id="5" name="TextBox 4"/>
        <cdr:cNvSpPr txBox="1"/>
      </cdr:nvSpPr>
      <cdr:spPr>
        <a:xfrm xmlns:a="http://schemas.openxmlformats.org/drawingml/2006/main">
          <a:off x="1411605" y="3307080"/>
          <a:ext cx="5356860" cy="914400"/>
        </a:xfrm>
        <a:prstGeom xmlns:a="http://schemas.openxmlformats.org/drawingml/2006/main" prst="rect">
          <a:avLst/>
        </a:prstGeom>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0.54305</cdr:x>
      <cdr:y>0.7195</cdr:y>
    </cdr:from>
    <cdr:to>
      <cdr:x>0.64037</cdr:x>
      <cdr:y>0.91136</cdr:y>
    </cdr:to>
    <cdr:sp macro="" textlink="">
      <cdr:nvSpPr>
        <cdr:cNvPr id="6" name="TextBox 5"/>
        <cdr:cNvSpPr txBox="1"/>
      </cdr:nvSpPr>
      <cdr:spPr>
        <a:xfrm xmlns:a="http://schemas.openxmlformats.org/drawingml/2006/main">
          <a:off x="5904656" y="5400600"/>
          <a:ext cx="1058181" cy="144016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latin typeface="+mn-lt"/>
            </a:rPr>
            <a:t>Relationships, </a:t>
          </a:r>
        </a:p>
        <a:p xmlns:a="http://schemas.openxmlformats.org/drawingml/2006/main">
          <a:pPr algn="ctr"/>
          <a:r>
            <a:rPr lang="en-AU" sz="1600" b="0" i="0" u="none" strike="noStrike" dirty="0">
              <a:solidFill>
                <a:srgbClr val="000000"/>
              </a:solidFill>
              <a:effectLst/>
              <a:latin typeface="+mn-lt"/>
            </a:rPr>
            <a:t>health, </a:t>
          </a:r>
        </a:p>
        <a:p xmlns:a="http://schemas.openxmlformats.org/drawingml/2006/main">
          <a:pPr algn="ctr"/>
          <a:r>
            <a:rPr lang="en-AU" sz="1600" b="0" i="0" u="none" strike="noStrike" dirty="0">
              <a:solidFill>
                <a:srgbClr val="000000"/>
              </a:solidFill>
              <a:effectLst/>
              <a:latin typeface="+mn-lt"/>
            </a:rPr>
            <a:t>well-being</a:t>
          </a:r>
        </a:p>
        <a:p xmlns:a="http://schemas.openxmlformats.org/drawingml/2006/main">
          <a:pPr algn="ctr"/>
          <a:r>
            <a:rPr lang="en-AU" sz="1600" b="0" i="0" u="none" strike="noStrike" baseline="0" dirty="0">
              <a:solidFill>
                <a:srgbClr val="000000"/>
              </a:solidFill>
              <a:effectLst/>
              <a:latin typeface="+mn-lt"/>
            </a:rPr>
            <a:t>&amp; safety</a:t>
          </a:r>
          <a:endParaRPr lang="en-AU" sz="1600" b="0" i="0" u="none" strike="noStrike" dirty="0">
            <a:solidFill>
              <a:srgbClr val="000000"/>
            </a:solidFill>
            <a:effectLst/>
            <a:latin typeface="+mn-lt"/>
          </a:endParaRPr>
        </a:p>
      </cdr:txBody>
    </cdr:sp>
  </cdr:relSizeAnchor>
  <cdr:relSizeAnchor xmlns:cdr="http://schemas.openxmlformats.org/drawingml/2006/chartDrawing">
    <cdr:from>
      <cdr:x>0.42713</cdr:x>
      <cdr:y>0.75854</cdr:y>
    </cdr:from>
    <cdr:to>
      <cdr:x>0.52822</cdr:x>
      <cdr:y>0.90488</cdr:y>
    </cdr:to>
    <cdr:sp macro="" textlink="">
      <cdr:nvSpPr>
        <cdr:cNvPr id="7" name="TextBox 6"/>
        <cdr:cNvSpPr txBox="1"/>
      </cdr:nvSpPr>
      <cdr:spPr>
        <a:xfrm xmlns:a="http://schemas.openxmlformats.org/drawingml/2006/main">
          <a:off x="3863339" y="473964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0.33113</cdr:x>
      <cdr:y>0.68409</cdr:y>
    </cdr:from>
    <cdr:to>
      <cdr:x>0.395</cdr:x>
      <cdr:y>0.8202</cdr:y>
    </cdr:to>
    <cdr:sp macro="" textlink="">
      <cdr:nvSpPr>
        <cdr:cNvPr id="8" name="TextBox 7"/>
        <cdr:cNvSpPr txBox="1"/>
      </cdr:nvSpPr>
      <cdr:spPr>
        <a:xfrm xmlns:a="http://schemas.openxmlformats.org/drawingml/2006/main">
          <a:off x="3600400" y="5134846"/>
          <a:ext cx="694472" cy="102165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latin typeface="+mn-lt"/>
            </a:rPr>
            <a:t>Local </a:t>
          </a:r>
        </a:p>
        <a:p xmlns:a="http://schemas.openxmlformats.org/drawingml/2006/main">
          <a:pPr algn="ctr"/>
          <a:r>
            <a:rPr lang="en-AU" sz="1600" b="0" i="0" u="none" strike="noStrike" dirty="0">
              <a:solidFill>
                <a:srgbClr val="000000"/>
              </a:solidFill>
              <a:effectLst/>
              <a:latin typeface="+mn-lt"/>
            </a:rPr>
            <a:t> teachers</a:t>
          </a:r>
          <a:r>
            <a:rPr lang="en-AU" sz="1600" dirty="0">
              <a:latin typeface="+mn-lt"/>
            </a:rPr>
            <a:t> </a:t>
          </a:r>
        </a:p>
      </cdr:txBody>
    </cdr:sp>
  </cdr:relSizeAnchor>
  <cdr:relSizeAnchor xmlns:cdr="http://schemas.openxmlformats.org/drawingml/2006/chartDrawing">
    <cdr:from>
      <cdr:x>0.43046</cdr:x>
      <cdr:y>0.70031</cdr:y>
    </cdr:from>
    <cdr:to>
      <cdr:x>0.52145</cdr:x>
      <cdr:y>0.86481</cdr:y>
    </cdr:to>
    <cdr:sp macro="" textlink="">
      <cdr:nvSpPr>
        <cdr:cNvPr id="9" name="TextBox 8"/>
        <cdr:cNvSpPr txBox="1"/>
      </cdr:nvSpPr>
      <cdr:spPr>
        <a:xfrm xmlns:a="http://schemas.openxmlformats.org/drawingml/2006/main">
          <a:off x="4680520" y="5256584"/>
          <a:ext cx="989353" cy="12347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rPr>
            <a:t>Teacher </a:t>
          </a:r>
        </a:p>
        <a:p xmlns:a="http://schemas.openxmlformats.org/drawingml/2006/main">
          <a:pPr algn="ctr"/>
          <a:r>
            <a:rPr lang="en-AU" sz="1600" b="0" i="0" u="none" strike="noStrike" dirty="0">
              <a:solidFill>
                <a:srgbClr val="000000"/>
              </a:solidFill>
              <a:effectLst/>
            </a:rPr>
            <a:t>qualities </a:t>
          </a:r>
        </a:p>
        <a:p xmlns:a="http://schemas.openxmlformats.org/drawingml/2006/main">
          <a:pPr algn="ctr"/>
          <a:r>
            <a:rPr lang="en-AU" sz="1600" b="0" i="0" u="none" strike="noStrike" dirty="0">
              <a:solidFill>
                <a:srgbClr val="000000"/>
              </a:solidFill>
              <a:effectLst/>
            </a:rPr>
            <a:t>&amp; classroom</a:t>
          </a:r>
        </a:p>
        <a:p xmlns:a="http://schemas.openxmlformats.org/drawingml/2006/main">
          <a:pPr algn="ctr"/>
          <a:r>
            <a:rPr lang="en-AU" sz="1600" b="0" i="0" u="none" strike="noStrike" dirty="0">
              <a:solidFill>
                <a:srgbClr val="000000"/>
              </a:solidFill>
              <a:effectLst/>
            </a:rPr>
            <a:t> management </a:t>
          </a:r>
          <a:r>
            <a:rPr lang="en-AU" sz="1600" dirty="0"/>
            <a:t> </a:t>
          </a:r>
        </a:p>
        <a:p xmlns:a="http://schemas.openxmlformats.org/drawingml/2006/main">
          <a:endParaRPr lang="en-AU" sz="1600" dirty="0"/>
        </a:p>
      </cdr:txBody>
    </cdr:sp>
  </cdr:relSizeAnchor>
  <cdr:relSizeAnchor xmlns:cdr="http://schemas.openxmlformats.org/drawingml/2006/chartDrawing">
    <cdr:from>
      <cdr:x>0.23841</cdr:x>
      <cdr:y>0.64965</cdr:y>
    </cdr:from>
    <cdr:to>
      <cdr:x>0.31407</cdr:x>
      <cdr:y>0.84528</cdr:y>
    </cdr:to>
    <cdr:sp macro="" textlink="">
      <cdr:nvSpPr>
        <cdr:cNvPr id="10" name="TextBox 9"/>
        <cdr:cNvSpPr txBox="1"/>
      </cdr:nvSpPr>
      <cdr:spPr>
        <a:xfrm xmlns:a="http://schemas.openxmlformats.org/drawingml/2006/main">
          <a:off x="2592288" y="4876329"/>
          <a:ext cx="822667" cy="14684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AU" sz="1600" b="0" i="0" u="none" strike="noStrike" dirty="0">
              <a:solidFill>
                <a:srgbClr val="000000"/>
              </a:solidFill>
              <a:effectLst/>
              <a:latin typeface="+mn-lt"/>
            </a:rPr>
            <a:t>ESL </a:t>
          </a:r>
        </a:p>
        <a:p xmlns:a="http://schemas.openxmlformats.org/drawingml/2006/main">
          <a:pPr algn="ctr"/>
          <a:r>
            <a:rPr lang="en-AU" sz="1600" b="0" i="0" u="none" strike="noStrike" dirty="0">
              <a:solidFill>
                <a:srgbClr val="000000"/>
              </a:solidFill>
              <a:effectLst/>
              <a:latin typeface="+mn-lt"/>
            </a:rPr>
            <a:t>teaching</a:t>
          </a:r>
        </a:p>
        <a:p xmlns:a="http://schemas.openxmlformats.org/drawingml/2006/main">
          <a:pPr algn="ctr"/>
          <a:r>
            <a:rPr lang="en-AU" sz="1600" b="0" i="0" u="none" strike="noStrike" baseline="0" dirty="0">
              <a:solidFill>
                <a:srgbClr val="000000"/>
              </a:solidFill>
              <a:effectLst/>
              <a:latin typeface="+mn-lt"/>
            </a:rPr>
            <a:t> &amp;</a:t>
          </a:r>
          <a:endParaRPr lang="en-AU" sz="1600" b="0" i="0" u="none" strike="noStrike" dirty="0">
            <a:solidFill>
              <a:srgbClr val="000000"/>
            </a:solidFill>
            <a:effectLst/>
            <a:latin typeface="+mn-lt"/>
          </a:endParaRPr>
        </a:p>
        <a:p xmlns:a="http://schemas.openxmlformats.org/drawingml/2006/main">
          <a:pPr algn="ctr"/>
          <a:r>
            <a:rPr lang="en-AU" sz="1600" b="0" i="0" u="none" strike="noStrike" dirty="0">
              <a:solidFill>
                <a:srgbClr val="000000"/>
              </a:solidFill>
              <a:effectLst/>
              <a:latin typeface="+mn-lt"/>
            </a:rPr>
            <a:t>learning</a:t>
          </a:r>
          <a:r>
            <a:rPr lang="en-AU" sz="1600" dirty="0">
              <a:latin typeface="+mn-lt"/>
            </a:rPr>
            <a:t> </a:t>
          </a:r>
        </a:p>
        <a:p xmlns:a="http://schemas.openxmlformats.org/drawingml/2006/main">
          <a:endParaRPr lang="en-AU" sz="1100" b="0" i="0" u="none" strike="noStrike" dirty="0">
            <a:solidFill>
              <a:srgbClr val="000000"/>
            </a:solidFill>
            <a:effectLst/>
            <a:latin typeface="Arial"/>
          </a:endParaRPr>
        </a:p>
      </cdr:txBody>
    </cdr:sp>
  </cdr:relSizeAnchor>
  <cdr:relSizeAnchor xmlns:cdr="http://schemas.openxmlformats.org/drawingml/2006/chartDrawing">
    <cdr:from>
      <cdr:x>0.66225</cdr:x>
      <cdr:y>0.74828</cdr:y>
    </cdr:from>
    <cdr:to>
      <cdr:x>0.76488</cdr:x>
      <cdr:y>0.87597</cdr:y>
    </cdr:to>
    <cdr:sp macro="" textlink="">
      <cdr:nvSpPr>
        <cdr:cNvPr id="12" name="TextBox 11"/>
        <cdr:cNvSpPr txBox="1"/>
      </cdr:nvSpPr>
      <cdr:spPr>
        <a:xfrm xmlns:a="http://schemas.openxmlformats.org/drawingml/2006/main">
          <a:off x="7200800" y="5616624"/>
          <a:ext cx="1115917" cy="9584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b="0" i="0" u="none" strike="noStrike" dirty="0">
              <a:solidFill>
                <a:srgbClr val="000000"/>
              </a:solidFill>
              <a:effectLst/>
              <a:latin typeface="+mn-lt"/>
            </a:rPr>
            <a:t>School </a:t>
          </a:r>
        </a:p>
        <a:p xmlns:a="http://schemas.openxmlformats.org/drawingml/2006/main">
          <a:r>
            <a:rPr lang="en-AU" sz="1600" b="0" i="0" u="none" strike="noStrike" dirty="0">
              <a:solidFill>
                <a:srgbClr val="000000"/>
              </a:solidFill>
              <a:effectLst/>
              <a:latin typeface="+mn-lt"/>
            </a:rPr>
            <a:t>leadership</a:t>
          </a:r>
          <a:r>
            <a:rPr lang="en-AU" sz="1600" dirty="0">
              <a:latin typeface="+mn-lt"/>
            </a:rPr>
            <a:t> </a:t>
          </a:r>
        </a:p>
      </cdr:txBody>
    </cdr:sp>
  </cdr:relSizeAnchor>
  <cdr:relSizeAnchor xmlns:cdr="http://schemas.openxmlformats.org/drawingml/2006/chartDrawing">
    <cdr:from>
      <cdr:x>0.773</cdr:x>
      <cdr:y>0.77263</cdr:y>
    </cdr:from>
    <cdr:to>
      <cdr:x>0.91055</cdr:x>
      <cdr:y>0.91794</cdr:y>
    </cdr:to>
    <cdr:sp macro="" textlink="">
      <cdr:nvSpPr>
        <cdr:cNvPr id="13" name="TextBox 12"/>
        <cdr:cNvSpPr txBox="1"/>
      </cdr:nvSpPr>
      <cdr:spPr>
        <a:xfrm xmlns:a="http://schemas.openxmlformats.org/drawingml/2006/main">
          <a:off x="8404982" y="5799387"/>
          <a:ext cx="1495610" cy="10907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b="0" i="0" u="none" strike="noStrike" dirty="0">
              <a:solidFill>
                <a:srgbClr val="000000"/>
              </a:solidFill>
              <a:effectLst/>
              <a:latin typeface="+mn-lt"/>
            </a:rPr>
            <a:t>Range of less </a:t>
          </a:r>
        </a:p>
        <a:p xmlns:a="http://schemas.openxmlformats.org/drawingml/2006/main">
          <a:r>
            <a:rPr lang="en-AU" sz="1600" b="0" i="0" u="none" strike="noStrike" dirty="0">
              <a:solidFill>
                <a:srgbClr val="000000"/>
              </a:solidFill>
              <a:effectLst/>
              <a:latin typeface="+mn-lt"/>
            </a:rPr>
            <a:t>represented</a:t>
          </a:r>
        </a:p>
        <a:p xmlns:a="http://schemas.openxmlformats.org/drawingml/2006/main">
          <a:r>
            <a:rPr lang="en-AU" sz="1600" b="0" i="0" u="none" strike="noStrike" dirty="0">
              <a:solidFill>
                <a:srgbClr val="000000"/>
              </a:solidFill>
              <a:effectLst/>
              <a:latin typeface="+mn-lt"/>
            </a:rPr>
            <a:t> responses </a:t>
          </a:r>
          <a:r>
            <a:rPr lang="en-AU" sz="1600" dirty="0">
              <a:latin typeface="+mn-lt"/>
            </a:rPr>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EA758D-CD1D-354E-9751-106F33B65386}" type="datetimeFigureOut">
              <a:rPr lang="en-US" smtClean="0"/>
              <a:pPr/>
              <a:t>5/3/2016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5F4F6B8-0A81-6F41-94E8-76C0FEDFA44B}" type="slidenum">
              <a:rPr lang="en-US" smtClean="0"/>
              <a:pPr/>
              <a:t>‹#›</a:t>
            </a:fld>
            <a:endParaRPr lang="en-US"/>
          </a:p>
        </p:txBody>
      </p:sp>
    </p:spTree>
    <p:extLst>
      <p:ext uri="{BB962C8B-B14F-4D97-AF65-F5344CB8AC3E}">
        <p14:creationId xmlns:p14="http://schemas.microsoft.com/office/powerpoint/2010/main" val="37581595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92163"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921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92165"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166"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92167"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586256E-A02A-104A-B8A2-B744E9EF8074}" type="slidenum">
              <a:rPr lang="en-US"/>
              <a:pPr>
                <a:defRPr/>
              </a:pPr>
              <a:t>‹#›</a:t>
            </a:fld>
            <a:endParaRPr lang="en-US"/>
          </a:p>
        </p:txBody>
      </p:sp>
    </p:spTree>
    <p:extLst>
      <p:ext uri="{BB962C8B-B14F-4D97-AF65-F5344CB8AC3E}">
        <p14:creationId xmlns:p14="http://schemas.microsoft.com/office/powerpoint/2010/main" val="396175100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5586256E-A02A-104A-B8A2-B744E9EF8074}" type="slidenum">
              <a:rPr lang="en-US" smtClean="0"/>
              <a:pPr>
                <a:defRPr/>
              </a:pPr>
              <a:t>13</a:t>
            </a:fld>
            <a:endParaRPr lang="en-US"/>
          </a:p>
        </p:txBody>
      </p:sp>
    </p:spTree>
    <p:extLst>
      <p:ext uri="{BB962C8B-B14F-4D97-AF65-F5344CB8AC3E}">
        <p14:creationId xmlns:p14="http://schemas.microsoft.com/office/powerpoint/2010/main" val="3327357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5" descr="cove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80000" cy="688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056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785355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all"/>
            </a:lvl1pPr>
          </a:lstStyle>
          <a:p>
            <a:r>
              <a:rPr lang="en-AU"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4610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827088" y="1539875"/>
            <a:ext cx="3814762"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Content Placeholder 3"/>
          <p:cNvSpPr>
            <a:spLocks noGrp="1"/>
          </p:cNvSpPr>
          <p:nvPr>
            <p:ph sz="half" idx="2"/>
          </p:nvPr>
        </p:nvSpPr>
        <p:spPr>
          <a:xfrm>
            <a:off x="4794250" y="1539875"/>
            <a:ext cx="3816350"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938215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7" name="Slide Number Placeholder 1"/>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003649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744699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463523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02264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088782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037304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609600"/>
            <a:ext cx="2076450" cy="51816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381000" y="609600"/>
            <a:ext cx="6076950" cy="51816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16520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3" name="Picture 2" descr="cover2_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80000" cy="6885000"/>
          </a:xfrm>
          <a:prstGeom prst="rect">
            <a:avLst/>
          </a:prstGeom>
        </p:spPr>
      </p:pic>
    </p:spTree>
    <p:extLst>
      <p:ext uri="{BB962C8B-B14F-4D97-AF65-F5344CB8AC3E}">
        <p14:creationId xmlns:p14="http://schemas.microsoft.com/office/powerpoint/2010/main" val="2029347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663095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all"/>
            </a:lvl1pPr>
          </a:lstStyle>
          <a:p>
            <a:r>
              <a:rPr lang="en-AU"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270618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827088" y="1539875"/>
            <a:ext cx="3814762"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Content Placeholder 3"/>
          <p:cNvSpPr>
            <a:spLocks noGrp="1"/>
          </p:cNvSpPr>
          <p:nvPr>
            <p:ph sz="half" idx="2"/>
          </p:nvPr>
        </p:nvSpPr>
        <p:spPr>
          <a:xfrm>
            <a:off x="4794250" y="1539875"/>
            <a:ext cx="3816350"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428182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7" name="Slide Number Placeholder 1"/>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0261874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4041461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4210997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038685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4069794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435379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609600"/>
            <a:ext cx="2076450" cy="51816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381000" y="609600"/>
            <a:ext cx="6076950" cy="51816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781678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1" descr="cover2_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80000" cy="6885000"/>
          </a:xfrm>
          <a:prstGeom prst="rect">
            <a:avLst/>
          </a:prstGeom>
        </p:spPr>
      </p:pic>
    </p:spTree>
    <p:extLst>
      <p:ext uri="{BB962C8B-B14F-4D97-AF65-F5344CB8AC3E}">
        <p14:creationId xmlns:p14="http://schemas.microsoft.com/office/powerpoint/2010/main" val="3873884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4526524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all"/>
            </a:lvl1pPr>
          </a:lstStyle>
          <a:p>
            <a:r>
              <a:rPr lang="en-AU"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40143211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827088" y="1539875"/>
            <a:ext cx="3814762"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Content Placeholder 3"/>
          <p:cNvSpPr>
            <a:spLocks noGrp="1"/>
          </p:cNvSpPr>
          <p:nvPr>
            <p:ph sz="half" idx="2"/>
          </p:nvPr>
        </p:nvSpPr>
        <p:spPr>
          <a:xfrm>
            <a:off x="4794250" y="1539875"/>
            <a:ext cx="3816350"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469683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7" name="Slide Number Placeholder 1"/>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289122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516214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250518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338594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544105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2062268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609600"/>
            <a:ext cx="2076450" cy="51816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381000" y="609600"/>
            <a:ext cx="6076950" cy="51816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4831392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3" name="Picture 2" descr="cover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80000" cy="6885000"/>
          </a:xfrm>
          <a:prstGeom prst="rect">
            <a:avLst/>
          </a:prstGeom>
        </p:spPr>
      </p:pic>
    </p:spTree>
    <p:extLst>
      <p:ext uri="{BB962C8B-B14F-4D97-AF65-F5344CB8AC3E}">
        <p14:creationId xmlns:p14="http://schemas.microsoft.com/office/powerpoint/2010/main" val="30980016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266124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all"/>
            </a:lvl1pPr>
          </a:lstStyle>
          <a:p>
            <a:r>
              <a:rPr lang="en-AU"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39965707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827088" y="1539875"/>
            <a:ext cx="3814762"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Content Placeholder 3"/>
          <p:cNvSpPr>
            <a:spLocks noGrp="1"/>
          </p:cNvSpPr>
          <p:nvPr>
            <p:ph sz="half" idx="2"/>
          </p:nvPr>
        </p:nvSpPr>
        <p:spPr>
          <a:xfrm>
            <a:off x="4794250" y="1539875"/>
            <a:ext cx="3816350" cy="425132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9542711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7" name="Slide Number Placeholder 1"/>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71384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6564254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453317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2785643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994291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1345019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609600"/>
            <a:ext cx="2076450" cy="51816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381000" y="609600"/>
            <a:ext cx="6076950" cy="51816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spTree>
    <p:extLst>
      <p:ext uri="{BB962C8B-B14F-4D97-AF65-F5344CB8AC3E}">
        <p14:creationId xmlns:p14="http://schemas.microsoft.com/office/powerpoint/2010/main" val="410533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pic>
        <p:nvPicPr>
          <p:cNvPr id="1029" name="Picture 5" descr="insid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80000" cy="6885399"/>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title"/>
          </p:nvPr>
        </p:nvSpPr>
        <p:spPr bwMode="auto">
          <a:xfrm>
            <a:off x="539750" y="360363"/>
            <a:ext cx="8305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827088" y="1260475"/>
            <a:ext cx="7783512" cy="466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pic>
        <p:nvPicPr>
          <p:cNvPr id="3" name="Picture 2" descr="AGIandCRClogo.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123728" y="6275784"/>
            <a:ext cx="3139440" cy="609600"/>
          </a:xfrm>
          <a:prstGeom prst="rect">
            <a:avLst/>
          </a:prstGeom>
        </p:spPr>
      </p:pic>
    </p:spTree>
  </p:cSld>
  <p:clrMap bg1="lt1" tx1="dk1" bg2="lt2" tx2="dk2" accent1="accent1" accent2="accent2" accent3="accent3" accent4="accent4" accent5="accent5" accent6="accent6" hlink="hlink" folHlink="folHlink"/>
  <p:sldLayoutIdLst>
    <p:sldLayoutId id="2147483676" r:id="rId1"/>
    <p:sldLayoutId id="2147483675" r:id="rId2"/>
    <p:sldLayoutId id="2147483674" r:id="rId3"/>
    <p:sldLayoutId id="2147483673" r:id="rId4"/>
    <p:sldLayoutId id="2147483672" r:id="rId5"/>
    <p:sldLayoutId id="2147483671" r:id="rId6"/>
    <p:sldLayoutId id="2147483670" r:id="rId7"/>
    <p:sldLayoutId id="2147483669" r:id="rId8"/>
    <p:sldLayoutId id="2147483668" r:id="rId9"/>
    <p:sldLayoutId id="2147483667" r:id="rId10"/>
    <p:sldLayoutId id="2147483666" r:id="rId11"/>
  </p:sldLayoutIdLst>
  <p:hf hdr="0" ftr="0" dt="0"/>
  <p:txStyles>
    <p:titleStyle>
      <a:lvl1pPr algn="l" rtl="0" eaLnBrk="0" fontAlgn="base" hangingPunct="0">
        <a:spcBef>
          <a:spcPct val="0"/>
        </a:spcBef>
        <a:spcAft>
          <a:spcPct val="0"/>
        </a:spcAft>
        <a:defRPr sz="2400" b="1">
          <a:solidFill>
            <a:srgbClr val="16100A"/>
          </a:solidFill>
          <a:latin typeface="+mj-lt"/>
          <a:ea typeface="+mj-ea"/>
          <a:cs typeface="+mj-cs"/>
        </a:defRPr>
      </a:lvl1pPr>
      <a:lvl2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2pPr>
      <a:lvl3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3pPr>
      <a:lvl4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4pPr>
      <a:lvl5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5pPr>
      <a:lvl6pPr marL="4572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6pPr>
      <a:lvl7pPr marL="9144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7pPr>
      <a:lvl8pPr marL="13716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8pPr>
      <a:lvl9pPr marL="18288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9pPr>
    </p:titleStyle>
    <p:bodyStyle>
      <a:lvl1pPr marL="2857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1pPr>
      <a:lvl2pPr marL="7429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2pPr>
      <a:lvl3pPr marL="12001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3pPr>
      <a:lvl4pPr marL="16573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4pPr>
      <a:lvl5pPr marL="21145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5pPr>
      <a:lvl6pPr marL="25146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6pPr>
      <a:lvl7pPr marL="29718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7pPr>
      <a:lvl8pPr marL="34290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8pPr>
      <a:lvl9pPr marL="38862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CFFFF"/>
        </a:solidFill>
        <a:effectLst/>
      </p:bgPr>
    </p:bg>
    <p:spTree>
      <p:nvGrpSpPr>
        <p:cNvPr id="1" name=""/>
        <p:cNvGrpSpPr/>
        <p:nvPr/>
      </p:nvGrpSpPr>
      <p:grpSpPr>
        <a:xfrm>
          <a:off x="0" y="0"/>
          <a:ext cx="0" cy="0"/>
          <a:chOff x="0" y="0"/>
          <a:chExt cx="0" cy="0"/>
        </a:xfrm>
      </p:grpSpPr>
      <p:pic>
        <p:nvPicPr>
          <p:cNvPr id="1029" name="Picture 5" descr="insid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80000" cy="6885399"/>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title"/>
          </p:nvPr>
        </p:nvSpPr>
        <p:spPr bwMode="auto">
          <a:xfrm>
            <a:off x="539750" y="360363"/>
            <a:ext cx="8305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827088" y="1260475"/>
            <a:ext cx="7783512" cy="466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pic>
        <p:nvPicPr>
          <p:cNvPr id="6" name="Picture 5" descr="AGIandCRClogo.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123728" y="6275784"/>
            <a:ext cx="3139440" cy="609600"/>
          </a:xfrm>
          <a:prstGeom prst="rect">
            <a:avLst/>
          </a:prstGeom>
        </p:spPr>
      </p:pic>
    </p:spTree>
    <p:extLst>
      <p:ext uri="{BB962C8B-B14F-4D97-AF65-F5344CB8AC3E}">
        <p14:creationId xmlns:p14="http://schemas.microsoft.com/office/powerpoint/2010/main" val="24954944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l" rtl="0" eaLnBrk="0" fontAlgn="base" hangingPunct="0">
        <a:spcBef>
          <a:spcPct val="0"/>
        </a:spcBef>
        <a:spcAft>
          <a:spcPct val="0"/>
        </a:spcAft>
        <a:defRPr sz="2400" b="1">
          <a:solidFill>
            <a:srgbClr val="16100A"/>
          </a:solidFill>
          <a:latin typeface="+mj-lt"/>
          <a:ea typeface="+mj-ea"/>
          <a:cs typeface="+mj-cs"/>
        </a:defRPr>
      </a:lvl1pPr>
      <a:lvl2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2pPr>
      <a:lvl3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3pPr>
      <a:lvl4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4pPr>
      <a:lvl5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5pPr>
      <a:lvl6pPr marL="4572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6pPr>
      <a:lvl7pPr marL="9144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7pPr>
      <a:lvl8pPr marL="13716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8pPr>
      <a:lvl9pPr marL="18288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9pPr>
    </p:titleStyle>
    <p:bodyStyle>
      <a:lvl1pPr marL="2857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1pPr>
      <a:lvl2pPr marL="7429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2pPr>
      <a:lvl3pPr marL="12001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3pPr>
      <a:lvl4pPr marL="16573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4pPr>
      <a:lvl5pPr marL="21145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5pPr>
      <a:lvl6pPr marL="25146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6pPr>
      <a:lvl7pPr marL="29718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7pPr>
      <a:lvl8pPr marL="34290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8pPr>
      <a:lvl9pPr marL="38862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CCFFFF"/>
        </a:solidFill>
        <a:effectLst/>
      </p:bgPr>
    </p:bg>
    <p:spTree>
      <p:nvGrpSpPr>
        <p:cNvPr id="1" name=""/>
        <p:cNvGrpSpPr/>
        <p:nvPr/>
      </p:nvGrpSpPr>
      <p:grpSpPr>
        <a:xfrm>
          <a:off x="0" y="0"/>
          <a:ext cx="0" cy="0"/>
          <a:chOff x="0" y="0"/>
          <a:chExt cx="0" cy="0"/>
        </a:xfrm>
      </p:grpSpPr>
      <p:pic>
        <p:nvPicPr>
          <p:cNvPr id="1029" name="Picture 5" descr="insid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80000" cy="6885399"/>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title"/>
          </p:nvPr>
        </p:nvSpPr>
        <p:spPr bwMode="auto">
          <a:xfrm>
            <a:off x="539750" y="360363"/>
            <a:ext cx="8305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827088" y="1260475"/>
            <a:ext cx="7783512" cy="466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pic>
        <p:nvPicPr>
          <p:cNvPr id="6" name="Picture 5" descr="AGIandCRClogo.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123728" y="6275784"/>
            <a:ext cx="3139440" cy="609600"/>
          </a:xfrm>
          <a:prstGeom prst="rect">
            <a:avLst/>
          </a:prstGeom>
        </p:spPr>
      </p:pic>
    </p:spTree>
    <p:extLst>
      <p:ext uri="{BB962C8B-B14F-4D97-AF65-F5344CB8AC3E}">
        <p14:creationId xmlns:p14="http://schemas.microsoft.com/office/powerpoint/2010/main" val="379129465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rtl="0" eaLnBrk="0" fontAlgn="base" hangingPunct="0">
        <a:spcBef>
          <a:spcPct val="0"/>
        </a:spcBef>
        <a:spcAft>
          <a:spcPct val="0"/>
        </a:spcAft>
        <a:defRPr sz="2400" b="1">
          <a:solidFill>
            <a:srgbClr val="16100A"/>
          </a:solidFill>
          <a:latin typeface="+mj-lt"/>
          <a:ea typeface="+mj-ea"/>
          <a:cs typeface="+mj-cs"/>
        </a:defRPr>
      </a:lvl1pPr>
      <a:lvl2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2pPr>
      <a:lvl3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3pPr>
      <a:lvl4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4pPr>
      <a:lvl5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5pPr>
      <a:lvl6pPr marL="4572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6pPr>
      <a:lvl7pPr marL="9144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7pPr>
      <a:lvl8pPr marL="13716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8pPr>
      <a:lvl9pPr marL="18288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9pPr>
    </p:titleStyle>
    <p:bodyStyle>
      <a:lvl1pPr marL="2857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1pPr>
      <a:lvl2pPr marL="7429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2pPr>
      <a:lvl3pPr marL="12001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3pPr>
      <a:lvl4pPr marL="16573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4pPr>
      <a:lvl5pPr marL="21145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5pPr>
      <a:lvl6pPr marL="25146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6pPr>
      <a:lvl7pPr marL="29718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7pPr>
      <a:lvl8pPr marL="34290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8pPr>
      <a:lvl9pPr marL="38862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CCFFFF"/>
        </a:solidFill>
        <a:effectLst/>
      </p:bgPr>
    </p:bg>
    <p:spTree>
      <p:nvGrpSpPr>
        <p:cNvPr id="1" name=""/>
        <p:cNvGrpSpPr/>
        <p:nvPr/>
      </p:nvGrpSpPr>
      <p:grpSpPr>
        <a:xfrm>
          <a:off x="0" y="0"/>
          <a:ext cx="0" cy="0"/>
          <a:chOff x="0" y="0"/>
          <a:chExt cx="0" cy="0"/>
        </a:xfrm>
      </p:grpSpPr>
      <p:pic>
        <p:nvPicPr>
          <p:cNvPr id="1029" name="Picture 5" descr="insid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80000" cy="6885399"/>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title"/>
          </p:nvPr>
        </p:nvSpPr>
        <p:spPr bwMode="auto">
          <a:xfrm>
            <a:off x="539750" y="360363"/>
            <a:ext cx="8305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827088" y="1260475"/>
            <a:ext cx="7783512" cy="466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16B6BF1F-9E9E-C044-BB73-5A468268F41D}" type="slidenum">
              <a:rPr lang="en-US" smtClean="0"/>
              <a:pPr/>
              <a:t>‹#›</a:t>
            </a:fld>
            <a:endParaRPr lang="en-US" dirty="0"/>
          </a:p>
        </p:txBody>
      </p:sp>
      <p:pic>
        <p:nvPicPr>
          <p:cNvPr id="6" name="Picture 5" descr="AGIandCRClogo.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123728" y="6275784"/>
            <a:ext cx="3139440" cy="609600"/>
          </a:xfrm>
          <a:prstGeom prst="rect">
            <a:avLst/>
          </a:prstGeom>
        </p:spPr>
      </p:pic>
    </p:spTree>
    <p:extLst>
      <p:ext uri="{BB962C8B-B14F-4D97-AF65-F5344CB8AC3E}">
        <p14:creationId xmlns:p14="http://schemas.microsoft.com/office/powerpoint/2010/main" val="74339303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l" rtl="0" eaLnBrk="0" fontAlgn="base" hangingPunct="0">
        <a:spcBef>
          <a:spcPct val="0"/>
        </a:spcBef>
        <a:spcAft>
          <a:spcPct val="0"/>
        </a:spcAft>
        <a:defRPr sz="2400" b="1">
          <a:solidFill>
            <a:srgbClr val="16100A"/>
          </a:solidFill>
          <a:latin typeface="+mj-lt"/>
          <a:ea typeface="+mj-ea"/>
          <a:cs typeface="+mj-cs"/>
        </a:defRPr>
      </a:lvl1pPr>
      <a:lvl2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2pPr>
      <a:lvl3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3pPr>
      <a:lvl4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4pPr>
      <a:lvl5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5pPr>
      <a:lvl6pPr marL="4572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6pPr>
      <a:lvl7pPr marL="9144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7pPr>
      <a:lvl8pPr marL="13716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8pPr>
      <a:lvl9pPr marL="18288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9pPr>
    </p:titleStyle>
    <p:bodyStyle>
      <a:lvl1pPr marL="2857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1pPr>
      <a:lvl2pPr marL="7429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2pPr>
      <a:lvl3pPr marL="12001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3pPr>
      <a:lvl4pPr marL="16573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4pPr>
      <a:lvl5pPr marL="2114550" indent="-285750" algn="l" rtl="0" eaLnBrk="0" fontAlgn="base" hangingPunct="0">
        <a:spcBef>
          <a:spcPct val="20000"/>
        </a:spcBef>
        <a:spcAft>
          <a:spcPct val="0"/>
        </a:spcAft>
        <a:buClr>
          <a:srgbClr val="4597A0"/>
        </a:buClr>
        <a:buFont typeface="Arial" charset="0"/>
        <a:buChar char="•"/>
        <a:defRPr>
          <a:solidFill>
            <a:srgbClr val="16100A"/>
          </a:solidFill>
          <a:latin typeface="+mn-lt"/>
          <a:ea typeface="+mn-ea"/>
          <a:cs typeface="+mn-cs"/>
        </a:defRPr>
      </a:lvl5pPr>
      <a:lvl6pPr marL="25146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6pPr>
      <a:lvl7pPr marL="29718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7pPr>
      <a:lvl8pPr marL="34290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8pPr>
      <a:lvl9pPr marL="3886200" indent="-228600" algn="l" rtl="0" fontAlgn="base">
        <a:spcBef>
          <a:spcPct val="20000"/>
        </a:spcBef>
        <a:spcAft>
          <a:spcPct val="0"/>
        </a:spcAft>
        <a:buClr>
          <a:schemeClr val="bg1"/>
        </a:buClr>
        <a:buFont typeface="Times" charset="0"/>
        <a:buChar char="•"/>
        <a:defRPr sz="1600">
          <a:solidFill>
            <a:schemeClr val="bg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png"/><Relationship Id="rId5" Type="http://schemas.openxmlformats.org/officeDocument/2006/relationships/chart" Target="../charts/char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chart" Target="../charts/char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8.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8.png"/><Relationship Id="rId5" Type="http://schemas.openxmlformats.org/officeDocument/2006/relationships/chart" Target="../charts/chart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8.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8.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8.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5"/>
          <p:cNvSpPr>
            <a:spLocks noChangeArrowheads="1"/>
          </p:cNvSpPr>
          <p:nvPr/>
        </p:nvSpPr>
        <p:spPr bwMode="auto">
          <a:xfrm>
            <a:off x="493131" y="404664"/>
            <a:ext cx="8208714" cy="2511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just">
              <a:lnSpc>
                <a:spcPct val="107000"/>
              </a:lnSpc>
              <a:spcBef>
                <a:spcPts val="1200"/>
              </a:spcBef>
              <a:spcAft>
                <a:spcPts val="0"/>
              </a:spcAft>
            </a:pPr>
            <a:r>
              <a:rPr lang="en-GB" sz="4000" b="1" dirty="0">
                <a:latin typeface="Calibri Light"/>
                <a:ea typeface="Times New Roman"/>
                <a:cs typeface="Times New Roman"/>
              </a:rPr>
              <a:t>Red Dirt Teaching – developing the right workforce for remote schools</a:t>
            </a:r>
          </a:p>
          <a:p>
            <a:pPr algn="just">
              <a:lnSpc>
                <a:spcPct val="107000"/>
              </a:lnSpc>
              <a:spcBef>
                <a:spcPts val="1200"/>
              </a:spcBef>
              <a:spcAft>
                <a:spcPts val="0"/>
              </a:spcAft>
            </a:pPr>
            <a:endParaRPr lang="en-GB" sz="1200" b="1" dirty="0">
              <a:latin typeface="Calibri Light"/>
              <a:ea typeface="Calibri"/>
              <a:cs typeface="Times New Roman"/>
            </a:endParaRPr>
          </a:p>
          <a:p>
            <a:pPr algn="just">
              <a:lnSpc>
                <a:spcPct val="107000"/>
              </a:lnSpc>
              <a:spcBef>
                <a:spcPts val="1200"/>
              </a:spcBef>
              <a:spcAft>
                <a:spcPts val="0"/>
              </a:spcAft>
            </a:pPr>
            <a:r>
              <a:rPr lang="en-GB" sz="2800" b="1" dirty="0">
                <a:latin typeface="Calibri Light"/>
                <a:ea typeface="Calibri"/>
                <a:cs typeface="Times New Roman"/>
              </a:rPr>
              <a:t>Samantha Disbray, </a:t>
            </a:r>
          </a:p>
          <a:p>
            <a:pPr algn="just">
              <a:lnSpc>
                <a:spcPct val="107000"/>
              </a:lnSpc>
              <a:spcBef>
                <a:spcPts val="1200"/>
              </a:spcBef>
              <a:spcAft>
                <a:spcPts val="0"/>
              </a:spcAft>
            </a:pPr>
            <a:r>
              <a:rPr lang="en-GB" sz="2800" b="1" dirty="0">
                <a:latin typeface="Calibri Light"/>
                <a:ea typeface="Calibri"/>
                <a:cs typeface="Times New Roman"/>
              </a:rPr>
              <a:t>Remote Education Systems Project</a:t>
            </a:r>
            <a:endParaRPr lang="en-AU" sz="2800" b="1" dirty="0">
              <a:latin typeface="Calibri"/>
              <a:ea typeface="Calibri"/>
              <a:cs typeface="Times New Roman"/>
            </a:endParaRPr>
          </a:p>
          <a:p>
            <a:pPr algn="just">
              <a:lnSpc>
                <a:spcPct val="107000"/>
              </a:lnSpc>
              <a:spcBef>
                <a:spcPts val="1200"/>
              </a:spcBef>
              <a:spcAft>
                <a:spcPts val="0"/>
              </a:spcAft>
            </a:pPr>
            <a:r>
              <a:rPr lang="en-GB" b="1" dirty="0">
                <a:solidFill>
                  <a:srgbClr val="993300"/>
                </a:solidFill>
                <a:latin typeface="Calibri Light"/>
                <a:ea typeface="Calibri"/>
                <a:cs typeface="Times New Roman"/>
              </a:rPr>
              <a:t>People-Policy-Place Seminar , Northern Institute   </a:t>
            </a:r>
          </a:p>
          <a:p>
            <a:pPr algn="just">
              <a:lnSpc>
                <a:spcPct val="107000"/>
              </a:lnSpc>
              <a:spcBef>
                <a:spcPts val="1200"/>
              </a:spcBef>
              <a:spcAft>
                <a:spcPts val="0"/>
              </a:spcAft>
            </a:pPr>
            <a:r>
              <a:rPr lang="en-GB" b="1" dirty="0">
                <a:solidFill>
                  <a:srgbClr val="993300"/>
                </a:solidFill>
                <a:latin typeface="Calibri Light"/>
                <a:ea typeface="Calibri"/>
                <a:cs typeface="Times New Roman"/>
              </a:rPr>
              <a:t>21 July 2015</a:t>
            </a:r>
          </a:p>
          <a:p>
            <a:pPr algn="just">
              <a:lnSpc>
                <a:spcPct val="107000"/>
              </a:lnSpc>
              <a:spcBef>
                <a:spcPts val="1200"/>
              </a:spcBef>
              <a:spcAft>
                <a:spcPts val="0"/>
              </a:spcAft>
            </a:pPr>
            <a:r>
              <a:rPr lang="en-GB" sz="4000" b="1" dirty="0">
                <a:latin typeface="Calibri Light"/>
                <a:ea typeface="Calibri"/>
                <a:cs typeface="Times New Roman"/>
              </a:rPr>
              <a:t> </a:t>
            </a:r>
            <a:endParaRPr lang="en-AU" sz="2800" b="1" dirty="0">
              <a:latin typeface="Calibri"/>
              <a:ea typeface="Calibri"/>
              <a:cs typeface="Times New Roman"/>
            </a:endParaRPr>
          </a:p>
        </p:txBody>
      </p:sp>
      <p:pic>
        <p:nvPicPr>
          <p:cNvPr id="1026" name="Picture 2" descr="H:\CDU Proceedures\cdu_logo_l_0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247" y="4869160"/>
            <a:ext cx="4811735" cy="223224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424"/>
    </mc:Choice>
    <mc:Fallback>
      <p:transition spd="slow" advTm="29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Remote Education System (RES) Project</a:t>
            </a:r>
          </a:p>
        </p:txBody>
      </p:sp>
      <p:sp>
        <p:nvSpPr>
          <p:cNvPr id="3" name="Content Placeholder 2"/>
          <p:cNvSpPr>
            <a:spLocks noGrp="1"/>
          </p:cNvSpPr>
          <p:nvPr>
            <p:ph idx="1"/>
          </p:nvPr>
        </p:nvSpPr>
        <p:spPr>
          <a:xfrm>
            <a:off x="827584" y="1196752"/>
            <a:ext cx="7488832" cy="4665663"/>
          </a:xfrm>
        </p:spPr>
        <p:txBody>
          <a:bodyPr/>
          <a:lstStyle/>
          <a:p>
            <a:pPr marL="0" indent="0" algn="just">
              <a:buNone/>
            </a:pPr>
            <a:r>
              <a:rPr lang="en-AU" sz="2400" b="1" dirty="0"/>
              <a:t>Research Team </a:t>
            </a:r>
          </a:p>
          <a:p>
            <a:pPr marL="0" indent="0" algn="just">
              <a:buNone/>
            </a:pPr>
            <a:r>
              <a:rPr lang="en-AU" sz="2400" dirty="0"/>
              <a:t>Associate Professor John Guenther</a:t>
            </a:r>
          </a:p>
          <a:p>
            <a:pPr marL="0" indent="0" algn="just">
              <a:buNone/>
            </a:pPr>
            <a:r>
              <a:rPr lang="en-AU" sz="2400" dirty="0"/>
              <a:t>Sam Osborne</a:t>
            </a:r>
          </a:p>
          <a:p>
            <a:pPr marL="0" indent="0" algn="just">
              <a:buNone/>
            </a:pPr>
            <a:r>
              <a:rPr lang="en-AU" sz="2400" dirty="0"/>
              <a:t>Samantha Disbray</a:t>
            </a:r>
          </a:p>
          <a:p>
            <a:pPr marL="0" indent="0" algn="just">
              <a:buNone/>
            </a:pPr>
            <a:r>
              <a:rPr lang="en-AU" sz="2400" dirty="0"/>
              <a:t>Previously, </a:t>
            </a:r>
            <a:r>
              <a:rPr lang="en-AU" sz="2400" dirty="0" err="1"/>
              <a:t>Melodie</a:t>
            </a:r>
            <a:r>
              <a:rPr lang="en-AU" sz="2400" dirty="0"/>
              <a:t> Bat</a:t>
            </a:r>
          </a:p>
          <a:p>
            <a:pPr marL="0" indent="0" algn="just">
              <a:buNone/>
            </a:pPr>
            <a:endParaRPr lang="en-AU" sz="2400" dirty="0"/>
          </a:p>
          <a:p>
            <a:pPr marL="0" indent="0" algn="just">
              <a:buNone/>
            </a:pPr>
            <a:r>
              <a:rPr lang="en-AU" sz="2400" dirty="0"/>
              <a:t>250 research participants directly, 800 through further studies in remote NT, SA and WA </a:t>
            </a:r>
          </a:p>
          <a:p>
            <a:pPr marL="0" indent="0" algn="just">
              <a:buNone/>
            </a:pPr>
            <a:endParaRPr lang="en-AU" sz="2400" dirty="0"/>
          </a:p>
          <a:p>
            <a:pPr marL="0" indent="0" algn="just">
              <a:buNone/>
            </a:pPr>
            <a:r>
              <a:rPr lang="en-AU" sz="2400" dirty="0"/>
              <a:t>http://crc-rep.com/remote-education-systems/project-outputs</a:t>
            </a:r>
          </a:p>
          <a:p>
            <a:pPr marL="0" indent="0">
              <a:buNone/>
            </a:pPr>
            <a:endParaRPr lang="en-AU"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2</a:t>
            </a:fld>
            <a:endParaRPr lang="en-US" dirty="0"/>
          </a:p>
        </p:txBody>
      </p:sp>
      <p:pic>
        <p:nvPicPr>
          <p:cNvPr id="6" name="Picture 2" descr="H:\CDU Proceedures\cdu_logo_l_0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7358" y="6035142"/>
            <a:ext cx="1775842" cy="823844"/>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99110746"/>
      </p:ext>
    </p:extLst>
  </p:cSld>
  <p:clrMapOvr>
    <a:masterClrMapping/>
  </p:clrMapOvr>
  <mc:AlternateContent xmlns:mc="http://schemas.openxmlformats.org/markup-compatibility/2006">
    <mc:Choice xmlns:p14="http://schemas.microsoft.com/office/powerpoint/2010/main" Requires="p14">
      <p:transition spd="slow" p14:dur="2000" advTm="35167"/>
    </mc:Choice>
    <mc:Fallback>
      <p:transition spd="slow" advTm="35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88640"/>
            <a:ext cx="8136904" cy="5665491"/>
          </a:xfrm>
        </p:spPr>
        <p:txBody>
          <a:bodyPr/>
          <a:lstStyle/>
          <a:p>
            <a:pPr marL="0" indent="0">
              <a:lnSpc>
                <a:spcPct val="150000"/>
              </a:lnSpc>
              <a:buNone/>
            </a:pPr>
            <a:r>
              <a:rPr lang="en-AU" dirty="0">
                <a:solidFill>
                  <a:schemeClr val="tx1"/>
                </a:solidFill>
              </a:rPr>
              <a:t>Australian and international research on teacher and school leader quality &amp; recommended policy and practice in Indigenous education:</a:t>
            </a:r>
          </a:p>
          <a:p>
            <a:pPr marL="0" indent="0">
              <a:lnSpc>
                <a:spcPct val="150000"/>
              </a:lnSpc>
              <a:buNone/>
            </a:pPr>
            <a:endParaRPr lang="en-AU" sz="1200" dirty="0">
              <a:solidFill>
                <a:schemeClr val="tx1"/>
              </a:solidFill>
            </a:endParaRPr>
          </a:p>
          <a:p>
            <a:pPr>
              <a:lnSpc>
                <a:spcPct val="150000"/>
              </a:lnSpc>
            </a:pPr>
            <a:r>
              <a:rPr lang="en-AU" sz="2000" dirty="0">
                <a:solidFill>
                  <a:schemeClr val="tx1"/>
                </a:solidFill>
              </a:rPr>
              <a:t>self determination</a:t>
            </a:r>
          </a:p>
          <a:p>
            <a:pPr>
              <a:lnSpc>
                <a:spcPct val="150000"/>
              </a:lnSpc>
            </a:pPr>
            <a:r>
              <a:rPr lang="en-AU" sz="2000" dirty="0">
                <a:solidFill>
                  <a:schemeClr val="tx1"/>
                </a:solidFill>
              </a:rPr>
              <a:t>increased and sustained individual and collective capacity building to provide knowledge, skills and attitudes that enable school communities to create their own futures</a:t>
            </a:r>
          </a:p>
          <a:p>
            <a:pPr>
              <a:lnSpc>
                <a:spcPct val="150000"/>
              </a:lnSpc>
            </a:pPr>
            <a:r>
              <a:rPr lang="en-AU" sz="2000" dirty="0">
                <a:solidFill>
                  <a:schemeClr val="tx1"/>
                </a:solidFill>
              </a:rPr>
              <a:t>education practices that are culturally relevant and context specific</a:t>
            </a:r>
          </a:p>
          <a:p>
            <a:pPr>
              <a:lnSpc>
                <a:spcPct val="150000"/>
              </a:lnSpc>
            </a:pPr>
            <a:r>
              <a:rPr lang="en-AU" sz="2000" dirty="0">
                <a:solidFill>
                  <a:schemeClr val="tx1"/>
                </a:solidFill>
              </a:rPr>
              <a:t>working together through partnerships, networks and shared leadership.</a:t>
            </a:r>
          </a:p>
          <a:p>
            <a:pPr marL="0" indent="0">
              <a:buNone/>
            </a:pPr>
            <a:endParaRPr lang="en-AU" sz="1200" dirty="0">
              <a:solidFill>
                <a:schemeClr val="tx1"/>
              </a:solidFill>
            </a:endParaRPr>
          </a:p>
          <a:p>
            <a:pPr marL="0" indent="0">
              <a:buNone/>
            </a:pPr>
            <a:r>
              <a:rPr lang="en-AU" dirty="0">
                <a:solidFill>
                  <a:schemeClr val="tx1"/>
                </a:solidFill>
              </a:rPr>
              <a:t>(</a:t>
            </a:r>
            <a:r>
              <a:rPr lang="en-AU" dirty="0" err="1">
                <a:solidFill>
                  <a:schemeClr val="tx1"/>
                </a:solidFill>
              </a:rPr>
              <a:t>Prof.</a:t>
            </a:r>
            <a:r>
              <a:rPr lang="en-AU" dirty="0">
                <a:solidFill>
                  <a:schemeClr val="tx1"/>
                </a:solidFill>
              </a:rPr>
              <a:t> Bill </a:t>
            </a:r>
            <a:r>
              <a:rPr lang="en-AU" dirty="0" err="1">
                <a:solidFill>
                  <a:schemeClr val="tx1"/>
                </a:solidFill>
              </a:rPr>
              <a:t>Mulford</a:t>
            </a:r>
            <a:r>
              <a:rPr lang="en-AU" dirty="0">
                <a:solidFill>
                  <a:schemeClr val="tx1"/>
                </a:solidFill>
              </a:rPr>
              <a:t>. 2011 Teacher and school leader quality and sustainability Resource sheet no. 5 produced for the Closing the Gap Clearinghouse)</a:t>
            </a:r>
          </a:p>
        </p:txBody>
      </p:sp>
      <p:sp>
        <p:nvSpPr>
          <p:cNvPr id="4" name="Slide Number Placeholder 3"/>
          <p:cNvSpPr>
            <a:spLocks noGrp="1"/>
          </p:cNvSpPr>
          <p:nvPr>
            <p:ph type="sldNum" sz="quarter" idx="4"/>
          </p:nvPr>
        </p:nvSpPr>
        <p:spPr/>
        <p:txBody>
          <a:bodyPr/>
          <a:lstStyle/>
          <a:p>
            <a:fld id="{16B6BF1F-9E9E-C044-BB73-5A468268F41D}" type="slidenum">
              <a:rPr lang="en-US" smtClean="0"/>
              <a:pPr/>
              <a:t>3</a:t>
            </a:fld>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6030019"/>
            <a:ext cx="1939521" cy="827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42417255"/>
      </p:ext>
    </p:extLst>
  </p:cSld>
  <p:clrMapOvr>
    <a:masterClrMapping/>
  </p:clrMapOvr>
  <mc:AlternateContent xmlns:mc="http://schemas.openxmlformats.org/markup-compatibility/2006">
    <mc:Choice xmlns:p14="http://schemas.microsoft.com/office/powerpoint/2010/main" Requires="p14">
      <p:transition spd="slow" p14:dur="2000" advTm="52170"/>
    </mc:Choice>
    <mc:Fallback>
      <p:transition spd="slow" advTm="52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Research Questions</a:t>
            </a:r>
          </a:p>
        </p:txBody>
      </p:sp>
      <p:sp>
        <p:nvSpPr>
          <p:cNvPr id="3" name="Content Placeholder 2"/>
          <p:cNvSpPr>
            <a:spLocks noGrp="1"/>
          </p:cNvSpPr>
          <p:nvPr>
            <p:ph idx="1"/>
          </p:nvPr>
        </p:nvSpPr>
        <p:spPr>
          <a:xfrm>
            <a:off x="467544" y="1412776"/>
            <a:ext cx="8208912" cy="4305623"/>
          </a:xfrm>
        </p:spPr>
        <p:txBody>
          <a:bodyPr/>
          <a:lstStyle/>
          <a:p>
            <a:pPr>
              <a:lnSpc>
                <a:spcPct val="200000"/>
              </a:lnSpc>
            </a:pPr>
            <a:r>
              <a:rPr lang="en-AU" dirty="0"/>
              <a:t>RQ1	What is education for in remote Australia and what can/should it achieve?</a:t>
            </a:r>
          </a:p>
          <a:p>
            <a:pPr>
              <a:lnSpc>
                <a:spcPct val="200000"/>
              </a:lnSpc>
            </a:pPr>
            <a:r>
              <a:rPr lang="en-AU" dirty="0"/>
              <a:t>RQ2 	What are ‘successful’ educational outcomes? </a:t>
            </a:r>
          </a:p>
          <a:p>
            <a:pPr>
              <a:lnSpc>
                <a:spcPct val="200000"/>
              </a:lnSpc>
            </a:pPr>
            <a:r>
              <a:rPr lang="en-AU" dirty="0"/>
              <a:t>RQ3 	How does teaching need to change in order to achieve ‘success’?</a:t>
            </a:r>
          </a:p>
          <a:p>
            <a:pPr>
              <a:lnSpc>
                <a:spcPct val="200000"/>
              </a:lnSpc>
            </a:pPr>
            <a:r>
              <a:rPr lang="en-AU" dirty="0"/>
              <a:t>RQ4 	What would an effective education system in remote Australia look like? </a:t>
            </a:r>
          </a:p>
          <a:p>
            <a:endParaRPr lang="en-AU"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4</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72978918"/>
      </p:ext>
    </p:extLst>
  </p:cSld>
  <p:clrMapOvr>
    <a:masterClrMapping/>
  </p:clrMapOvr>
  <mc:AlternateContent xmlns:mc="http://schemas.openxmlformats.org/markup-compatibility/2006">
    <mc:Choice xmlns:p14="http://schemas.microsoft.com/office/powerpoint/2010/main" Requires="p14">
      <p:transition spd="slow" p14:dur="2000" advTm="44982"/>
    </mc:Choice>
    <mc:Fallback>
      <p:transition spd="slow" advTm="44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Data sources</a:t>
            </a:r>
          </a:p>
        </p:txBody>
      </p:sp>
      <p:sp>
        <p:nvSpPr>
          <p:cNvPr id="3" name="Content Placeholder 2"/>
          <p:cNvSpPr>
            <a:spLocks noGrp="1"/>
          </p:cNvSpPr>
          <p:nvPr>
            <p:ph idx="1"/>
          </p:nvPr>
        </p:nvSpPr>
        <p:spPr>
          <a:xfrm>
            <a:off x="611560" y="1363662"/>
            <a:ext cx="7783512" cy="4665663"/>
          </a:xfrm>
        </p:spPr>
        <p:txBody>
          <a:bodyPr/>
          <a:lstStyle/>
          <a:p>
            <a:pPr lvl="0">
              <a:lnSpc>
                <a:spcPct val="150000"/>
              </a:lnSpc>
            </a:pPr>
            <a:r>
              <a:rPr lang="en-AU" dirty="0"/>
              <a:t>Community surveys in 10 remote communities;</a:t>
            </a:r>
          </a:p>
          <a:p>
            <a:pPr lvl="0">
              <a:lnSpc>
                <a:spcPct val="150000"/>
              </a:lnSpc>
            </a:pPr>
            <a:r>
              <a:rPr lang="en-AU" dirty="0"/>
              <a:t>Observations from site visits in 3 jurisdictions (WA, SA, NT);</a:t>
            </a:r>
          </a:p>
          <a:p>
            <a:pPr lvl="0">
              <a:lnSpc>
                <a:spcPct val="150000"/>
              </a:lnSpc>
            </a:pPr>
            <a:r>
              <a:rPr lang="en-AU" dirty="0"/>
              <a:t>35 Individual or small group semi-structured interviews, each lasting generally between 1 and hours </a:t>
            </a:r>
          </a:p>
          <a:p>
            <a:pPr lvl="0">
              <a:lnSpc>
                <a:spcPct val="150000"/>
              </a:lnSpc>
            </a:pPr>
            <a:r>
              <a:rPr lang="en-AU" dirty="0"/>
              <a:t>Engagement of over 200 remote education stakeholders in formal focus group discussions (20 Thinking Outside The Tank sessions);</a:t>
            </a:r>
          </a:p>
          <a:p>
            <a:pPr lvl="0">
              <a:lnSpc>
                <a:spcPct val="150000"/>
              </a:lnSpc>
            </a:pPr>
            <a:r>
              <a:rPr lang="en-AU" dirty="0"/>
              <a:t>Dare to Lead Snapshots in 31 Very Remote schools;</a:t>
            </a:r>
          </a:p>
          <a:p>
            <a:pPr lvl="0">
              <a:lnSpc>
                <a:spcPct val="150000"/>
              </a:lnSpc>
            </a:pPr>
            <a:r>
              <a:rPr lang="en-AU" dirty="0"/>
              <a:t>Reading of the relevant research literature; and </a:t>
            </a:r>
          </a:p>
          <a:p>
            <a:pPr lvl="0">
              <a:lnSpc>
                <a:spcPct val="150000"/>
              </a:lnSpc>
            </a:pPr>
            <a:r>
              <a:rPr lang="en-AU" dirty="0"/>
              <a:t>Publicly available datasets (my school and Census)</a:t>
            </a:r>
          </a:p>
          <a:p>
            <a:endParaRPr lang="en-AU"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5</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55877386"/>
      </p:ext>
    </p:extLst>
  </p:cSld>
  <p:clrMapOvr>
    <a:masterClrMapping/>
  </p:clrMapOvr>
  <mc:AlternateContent xmlns:mc="http://schemas.openxmlformats.org/markup-compatibility/2006">
    <mc:Choice xmlns:p14="http://schemas.microsoft.com/office/powerpoint/2010/main" Requires="p14">
      <p:transition spd="slow" p14:dur="2000" advTm="14348"/>
    </mc:Choice>
    <mc:Fallback>
      <p:transition spd="slow" advTm="14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305800" cy="701675"/>
          </a:xfrm>
        </p:spPr>
        <p:txBody>
          <a:bodyPr/>
          <a:lstStyle/>
          <a:p>
            <a:pPr algn="ctr"/>
            <a:r>
              <a:rPr lang="en-AU" dirty="0"/>
              <a:t>Overview of Document Sources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84817393"/>
              </p:ext>
            </p:extLst>
          </p:nvPr>
        </p:nvGraphicFramePr>
        <p:xfrm>
          <a:off x="395536" y="764704"/>
          <a:ext cx="8424935" cy="5189631"/>
        </p:xfrm>
        <a:graphic>
          <a:graphicData uri="http://schemas.openxmlformats.org/drawingml/2006/table">
            <a:tbl>
              <a:tblPr firstRow="1" firstCol="1" bandRow="1">
                <a:tableStyleId>{5C22544A-7EE6-4342-B048-85BDC9FD1C3A}</a:tableStyleId>
              </a:tblPr>
              <a:tblGrid>
                <a:gridCol w="2474404">
                  <a:extLst>
                    <a:ext uri="{9D8B030D-6E8A-4147-A177-3AD203B41FA5}">
                      <a16:colId xmlns:a16="http://schemas.microsoft.com/office/drawing/2014/main" val="20000"/>
                    </a:ext>
                  </a:extLst>
                </a:gridCol>
                <a:gridCol w="1276449">
                  <a:extLst>
                    <a:ext uri="{9D8B030D-6E8A-4147-A177-3AD203B41FA5}">
                      <a16:colId xmlns:a16="http://schemas.microsoft.com/office/drawing/2014/main" val="20001"/>
                    </a:ext>
                  </a:extLst>
                </a:gridCol>
                <a:gridCol w="1379237">
                  <a:extLst>
                    <a:ext uri="{9D8B030D-6E8A-4147-A177-3AD203B41FA5}">
                      <a16:colId xmlns:a16="http://schemas.microsoft.com/office/drawing/2014/main" val="20002"/>
                    </a:ext>
                  </a:extLst>
                </a:gridCol>
                <a:gridCol w="1759557">
                  <a:extLst>
                    <a:ext uri="{9D8B030D-6E8A-4147-A177-3AD203B41FA5}">
                      <a16:colId xmlns:a16="http://schemas.microsoft.com/office/drawing/2014/main" val="20003"/>
                    </a:ext>
                  </a:extLst>
                </a:gridCol>
                <a:gridCol w="1535288">
                  <a:extLst>
                    <a:ext uri="{9D8B030D-6E8A-4147-A177-3AD203B41FA5}">
                      <a16:colId xmlns:a16="http://schemas.microsoft.com/office/drawing/2014/main" val="20004"/>
                    </a:ext>
                  </a:extLst>
                </a:gridCol>
              </a:tblGrid>
              <a:tr h="1152611">
                <a:tc>
                  <a:txBody>
                    <a:bodyPr/>
                    <a:lstStyle/>
                    <a:p>
                      <a:pPr algn="just">
                        <a:lnSpc>
                          <a:spcPct val="115000"/>
                        </a:lnSpc>
                        <a:spcAft>
                          <a:spcPts val="0"/>
                        </a:spcAft>
                      </a:pPr>
                      <a:r>
                        <a:rPr lang="en-GB" sz="1600" dirty="0">
                          <a:effectLst/>
                        </a:rPr>
                        <a:t>Document source</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600" dirty="0">
                          <a:effectLst/>
                        </a:rPr>
                        <a:t>All Sources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600" dirty="0">
                          <a:effectLst/>
                        </a:rPr>
                        <a:t>All coding references*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600" dirty="0">
                          <a:effectLst/>
                        </a:rPr>
                        <a:t>Remote Aboriginal references*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600" dirty="0">
                          <a:effectLst/>
                        </a:rPr>
                        <a:t>Number of unique participants </a:t>
                      </a:r>
                      <a:endParaRPr lang="en-AU" sz="1600" dirty="0">
                        <a:effectLst/>
                        <a:latin typeface="Calibri"/>
                        <a:ea typeface="Calibri"/>
                        <a:cs typeface="Times New Roman"/>
                      </a:endParaRPr>
                    </a:p>
                  </a:txBody>
                  <a:tcPr marL="68580" marR="68580" marT="0" marB="0">
                    <a:solidFill>
                      <a:srgbClr val="99CC00"/>
                    </a:solidFill>
                  </a:tcPr>
                </a:tc>
                <a:extLst>
                  <a:ext uri="{0D108BD9-81ED-4DB2-BD59-A6C34878D82A}">
                    <a16:rowId xmlns:a16="http://schemas.microsoft.com/office/drawing/2014/main" val="10000"/>
                  </a:ext>
                </a:extLst>
              </a:tr>
              <a:tr h="760002">
                <a:tc>
                  <a:txBody>
                    <a:bodyPr/>
                    <a:lstStyle/>
                    <a:p>
                      <a:pPr algn="just">
                        <a:lnSpc>
                          <a:spcPct val="115000"/>
                        </a:lnSpc>
                        <a:spcAft>
                          <a:spcPts val="0"/>
                        </a:spcAft>
                      </a:pPr>
                      <a:r>
                        <a:rPr lang="en-GB" sz="1600" dirty="0">
                          <a:effectLst/>
                        </a:rPr>
                        <a:t>Interviews and focus groups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800" dirty="0">
                          <a:effectLst/>
                        </a:rPr>
                        <a:t>45</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2501</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523</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250</a:t>
                      </a:r>
                      <a:endParaRPr lang="en-AU" sz="1800" dirty="0">
                        <a:effectLst/>
                        <a:latin typeface="Calibri"/>
                        <a:ea typeface="Calibri"/>
                        <a:cs typeface="Times New Roman"/>
                      </a:endParaRPr>
                    </a:p>
                  </a:txBody>
                  <a:tcPr marL="68580" marR="68580" marT="0" marB="0">
                    <a:solidFill>
                      <a:srgbClr val="E9F3EE"/>
                    </a:solidFill>
                  </a:tcPr>
                </a:tc>
                <a:extLst>
                  <a:ext uri="{0D108BD9-81ED-4DB2-BD59-A6C34878D82A}">
                    <a16:rowId xmlns:a16="http://schemas.microsoft.com/office/drawing/2014/main" val="10001"/>
                  </a:ext>
                </a:extLst>
              </a:tr>
              <a:tr h="657632">
                <a:tc>
                  <a:txBody>
                    <a:bodyPr/>
                    <a:lstStyle/>
                    <a:p>
                      <a:pPr algn="just">
                        <a:lnSpc>
                          <a:spcPct val="115000"/>
                        </a:lnSpc>
                        <a:spcAft>
                          <a:spcPts val="0"/>
                        </a:spcAft>
                      </a:pPr>
                      <a:r>
                        <a:rPr lang="en-GB" sz="1600" dirty="0">
                          <a:effectLst/>
                        </a:rPr>
                        <a:t>Field notes and observations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800" dirty="0">
                          <a:effectLst/>
                        </a:rPr>
                        <a:t>12</a:t>
                      </a:r>
                      <a:endParaRPr lang="en-AU" sz="1800" dirty="0">
                        <a:effectLst/>
                        <a:latin typeface="Calibri"/>
                        <a:ea typeface="Calibri"/>
                        <a:cs typeface="Times New Roman"/>
                      </a:endParaRPr>
                    </a:p>
                  </a:txBody>
                  <a:tcPr marL="68580" marR="68580" marT="0" marB="0">
                    <a:solidFill>
                      <a:schemeClr val="bg1"/>
                    </a:solidFill>
                  </a:tcPr>
                </a:tc>
                <a:tc>
                  <a:txBody>
                    <a:bodyPr/>
                    <a:lstStyle/>
                    <a:p>
                      <a:pPr algn="just">
                        <a:lnSpc>
                          <a:spcPct val="115000"/>
                        </a:lnSpc>
                        <a:spcAft>
                          <a:spcPts val="0"/>
                        </a:spcAft>
                      </a:pPr>
                      <a:r>
                        <a:rPr lang="en-GB" sz="1800" dirty="0">
                          <a:effectLst/>
                        </a:rPr>
                        <a:t>111</a:t>
                      </a:r>
                      <a:endParaRPr lang="en-AU" sz="1800" dirty="0">
                        <a:effectLst/>
                        <a:latin typeface="Calibri"/>
                        <a:ea typeface="Calibri"/>
                        <a:cs typeface="Times New Roman"/>
                      </a:endParaRPr>
                    </a:p>
                  </a:txBody>
                  <a:tcPr marL="68580" marR="68580" marT="0" marB="0">
                    <a:solidFill>
                      <a:schemeClr val="bg1"/>
                    </a:solidFill>
                  </a:tcPr>
                </a:tc>
                <a:tc>
                  <a:txBody>
                    <a:bodyPr/>
                    <a:lstStyle/>
                    <a:p>
                      <a:pPr algn="just">
                        <a:lnSpc>
                          <a:spcPct val="115000"/>
                        </a:lnSpc>
                        <a:spcAft>
                          <a:spcPts val="0"/>
                        </a:spcAft>
                      </a:pPr>
                      <a:r>
                        <a:rPr lang="en-GB" sz="1800" dirty="0">
                          <a:effectLst/>
                        </a:rPr>
                        <a:t>0</a:t>
                      </a:r>
                      <a:endParaRPr lang="en-AU" sz="1800" dirty="0">
                        <a:effectLst/>
                        <a:latin typeface="Calibri"/>
                        <a:ea typeface="Calibri"/>
                        <a:cs typeface="Times New Roman"/>
                      </a:endParaRPr>
                    </a:p>
                  </a:txBody>
                  <a:tcPr marL="68580" marR="68580" marT="0" marB="0">
                    <a:solidFill>
                      <a:schemeClr val="bg1"/>
                    </a:solidFill>
                  </a:tcPr>
                </a:tc>
                <a:tc>
                  <a:txBody>
                    <a:bodyPr/>
                    <a:lstStyle/>
                    <a:p>
                      <a:pPr algn="just">
                        <a:lnSpc>
                          <a:spcPct val="115000"/>
                        </a:lnSpc>
                        <a:spcAft>
                          <a:spcPts val="0"/>
                        </a:spcAft>
                      </a:pPr>
                      <a:r>
                        <a:rPr lang="en-GB" sz="1800" dirty="0">
                          <a:effectLst/>
                        </a:rPr>
                        <a:t>0</a:t>
                      </a:r>
                      <a:endParaRPr lang="en-AU" sz="1800" dirty="0">
                        <a:effectLst/>
                        <a:latin typeface="Calibri"/>
                        <a:ea typeface="Calibri"/>
                        <a:cs typeface="Times New Roman"/>
                      </a:endParaRPr>
                    </a:p>
                  </a:txBody>
                  <a:tcPr marL="68580" marR="68580" marT="0" marB="0">
                    <a:solidFill>
                      <a:schemeClr val="bg1"/>
                    </a:solidFill>
                  </a:tcPr>
                </a:tc>
                <a:extLst>
                  <a:ext uri="{0D108BD9-81ED-4DB2-BD59-A6C34878D82A}">
                    <a16:rowId xmlns:a16="http://schemas.microsoft.com/office/drawing/2014/main" val="10002"/>
                  </a:ext>
                </a:extLst>
              </a:tr>
              <a:tr h="1298552">
                <a:tc>
                  <a:txBody>
                    <a:bodyPr/>
                    <a:lstStyle/>
                    <a:p>
                      <a:pPr algn="just">
                        <a:lnSpc>
                          <a:spcPct val="115000"/>
                        </a:lnSpc>
                        <a:spcAft>
                          <a:spcPts val="0"/>
                        </a:spcAft>
                      </a:pPr>
                      <a:r>
                        <a:rPr lang="en-GB" sz="1600" dirty="0">
                          <a:effectLst/>
                        </a:rPr>
                        <a:t>Secondary sources/reports created by or for RES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800" dirty="0">
                          <a:effectLst/>
                        </a:rPr>
                        <a:t>10</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856</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603</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~800</a:t>
                      </a:r>
                      <a:endParaRPr lang="en-AU" sz="1800" dirty="0">
                        <a:effectLst/>
                        <a:latin typeface="Calibri"/>
                        <a:ea typeface="Calibri"/>
                        <a:cs typeface="Times New Roman"/>
                      </a:endParaRPr>
                    </a:p>
                  </a:txBody>
                  <a:tcPr marL="68580" marR="68580" marT="0" marB="0">
                    <a:solidFill>
                      <a:srgbClr val="E9F3EE"/>
                    </a:solidFill>
                  </a:tcPr>
                </a:tc>
                <a:extLst>
                  <a:ext uri="{0D108BD9-81ED-4DB2-BD59-A6C34878D82A}">
                    <a16:rowId xmlns:a16="http://schemas.microsoft.com/office/drawing/2014/main" val="10003"/>
                  </a:ext>
                </a:extLst>
              </a:tr>
              <a:tr h="760002">
                <a:tc>
                  <a:txBody>
                    <a:bodyPr/>
                    <a:lstStyle/>
                    <a:p>
                      <a:pPr algn="just">
                        <a:lnSpc>
                          <a:spcPct val="115000"/>
                        </a:lnSpc>
                        <a:spcAft>
                          <a:spcPts val="0"/>
                        </a:spcAft>
                      </a:pPr>
                      <a:r>
                        <a:rPr lang="en-GB" sz="1600" dirty="0">
                          <a:effectLst/>
                        </a:rPr>
                        <a:t>Butchers papers and whiteboards</a:t>
                      </a: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800">
                          <a:effectLst/>
                        </a:rPr>
                        <a:t>20</a:t>
                      </a:r>
                      <a:endParaRPr lang="en-AU" sz="1800">
                        <a:effectLst/>
                        <a:latin typeface="Calibri"/>
                        <a:ea typeface="Calibri"/>
                        <a:cs typeface="Times New Roman"/>
                      </a:endParaRPr>
                    </a:p>
                  </a:txBody>
                  <a:tcPr marL="68580" marR="68580" marT="0" marB="0">
                    <a:solidFill>
                      <a:schemeClr val="bg1"/>
                    </a:solidFill>
                  </a:tcPr>
                </a:tc>
                <a:tc>
                  <a:txBody>
                    <a:bodyPr/>
                    <a:lstStyle/>
                    <a:p>
                      <a:pPr algn="just">
                        <a:lnSpc>
                          <a:spcPct val="115000"/>
                        </a:lnSpc>
                        <a:spcAft>
                          <a:spcPts val="0"/>
                        </a:spcAft>
                      </a:pPr>
                      <a:r>
                        <a:rPr lang="en-GB" sz="1800" dirty="0">
                          <a:effectLst/>
                        </a:rPr>
                        <a:t>197</a:t>
                      </a:r>
                      <a:endParaRPr lang="en-AU" sz="1800" dirty="0">
                        <a:effectLst/>
                        <a:latin typeface="Calibri"/>
                        <a:ea typeface="Calibri"/>
                        <a:cs typeface="Times New Roman"/>
                      </a:endParaRPr>
                    </a:p>
                  </a:txBody>
                  <a:tcPr marL="68580" marR="68580" marT="0" marB="0">
                    <a:solidFill>
                      <a:schemeClr val="bg1"/>
                    </a:solidFill>
                  </a:tcPr>
                </a:tc>
                <a:tc>
                  <a:txBody>
                    <a:bodyPr/>
                    <a:lstStyle/>
                    <a:p>
                      <a:pPr algn="just">
                        <a:lnSpc>
                          <a:spcPct val="115000"/>
                        </a:lnSpc>
                        <a:spcAft>
                          <a:spcPts val="0"/>
                        </a:spcAft>
                      </a:pPr>
                      <a:r>
                        <a:rPr lang="en-GB" sz="1800" dirty="0">
                          <a:effectLst/>
                        </a:rPr>
                        <a:t>0</a:t>
                      </a:r>
                      <a:endParaRPr lang="en-AU" sz="1800" dirty="0">
                        <a:effectLst/>
                        <a:latin typeface="Calibri"/>
                        <a:ea typeface="Calibri"/>
                        <a:cs typeface="Times New Roman"/>
                      </a:endParaRPr>
                    </a:p>
                  </a:txBody>
                  <a:tcPr marL="68580" marR="68580" marT="0" marB="0">
                    <a:solidFill>
                      <a:schemeClr val="bg1"/>
                    </a:solidFill>
                  </a:tcPr>
                </a:tc>
                <a:tc>
                  <a:txBody>
                    <a:bodyPr/>
                    <a:lstStyle/>
                    <a:p>
                      <a:pPr algn="just">
                        <a:lnSpc>
                          <a:spcPct val="115000"/>
                        </a:lnSpc>
                        <a:spcAft>
                          <a:spcPts val="0"/>
                        </a:spcAft>
                      </a:pPr>
                      <a:r>
                        <a:rPr lang="en-GB" sz="1800" dirty="0">
                          <a:effectLst/>
                        </a:rPr>
                        <a:t>0</a:t>
                      </a:r>
                      <a:endParaRPr lang="en-AU" sz="1800" dirty="0">
                        <a:effectLst/>
                        <a:latin typeface="Calibri"/>
                        <a:ea typeface="Calibri"/>
                        <a:cs typeface="Times New Roman"/>
                      </a:endParaRPr>
                    </a:p>
                  </a:txBody>
                  <a:tcPr marL="68580" marR="68580" marT="0" marB="0">
                    <a:solidFill>
                      <a:schemeClr val="bg1"/>
                    </a:solidFill>
                  </a:tcPr>
                </a:tc>
                <a:extLst>
                  <a:ext uri="{0D108BD9-81ED-4DB2-BD59-A6C34878D82A}">
                    <a16:rowId xmlns:a16="http://schemas.microsoft.com/office/drawing/2014/main" val="10004"/>
                  </a:ext>
                </a:extLst>
              </a:tr>
              <a:tr h="367393">
                <a:tc>
                  <a:txBody>
                    <a:bodyPr/>
                    <a:lstStyle/>
                    <a:p>
                      <a:pPr algn="just">
                        <a:lnSpc>
                          <a:spcPct val="115000"/>
                        </a:lnSpc>
                        <a:spcAft>
                          <a:spcPts val="0"/>
                        </a:spcAft>
                      </a:pPr>
                      <a:r>
                        <a:rPr lang="en-GB" sz="1600" dirty="0">
                          <a:effectLst/>
                        </a:rPr>
                        <a:t>Total</a:t>
                      </a:r>
                    </a:p>
                    <a:p>
                      <a:pPr algn="just">
                        <a:lnSpc>
                          <a:spcPct val="115000"/>
                        </a:lnSpc>
                        <a:spcAft>
                          <a:spcPts val="0"/>
                        </a:spcAft>
                      </a:pPr>
                      <a:endParaRPr lang="en-AU" sz="1600" dirty="0">
                        <a:effectLst/>
                        <a:latin typeface="Calibri"/>
                        <a:ea typeface="Calibri"/>
                        <a:cs typeface="Times New Roman"/>
                      </a:endParaRPr>
                    </a:p>
                  </a:txBody>
                  <a:tcPr marL="68580" marR="68580" marT="0" marB="0">
                    <a:solidFill>
                      <a:srgbClr val="99CC00"/>
                    </a:solidFill>
                  </a:tcPr>
                </a:tc>
                <a:tc>
                  <a:txBody>
                    <a:bodyPr/>
                    <a:lstStyle/>
                    <a:p>
                      <a:pPr algn="just">
                        <a:lnSpc>
                          <a:spcPct val="115000"/>
                        </a:lnSpc>
                        <a:spcAft>
                          <a:spcPts val="0"/>
                        </a:spcAft>
                      </a:pPr>
                      <a:r>
                        <a:rPr lang="en-GB" sz="1800">
                          <a:effectLst/>
                        </a:rPr>
                        <a:t>87</a:t>
                      </a:r>
                      <a:endParaRPr lang="en-AU" sz="180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3665</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1126</a:t>
                      </a:r>
                      <a:endParaRPr lang="en-AU" sz="1800" dirty="0">
                        <a:effectLst/>
                        <a:latin typeface="Calibri"/>
                        <a:ea typeface="Calibri"/>
                        <a:cs typeface="Times New Roman"/>
                      </a:endParaRPr>
                    </a:p>
                  </a:txBody>
                  <a:tcPr marL="68580" marR="68580" marT="0" marB="0">
                    <a:solidFill>
                      <a:srgbClr val="E9F3EE"/>
                    </a:solidFill>
                  </a:tcPr>
                </a:tc>
                <a:tc>
                  <a:txBody>
                    <a:bodyPr/>
                    <a:lstStyle/>
                    <a:p>
                      <a:pPr algn="just">
                        <a:lnSpc>
                          <a:spcPct val="115000"/>
                        </a:lnSpc>
                        <a:spcAft>
                          <a:spcPts val="0"/>
                        </a:spcAft>
                      </a:pPr>
                      <a:r>
                        <a:rPr lang="en-GB" sz="1800" dirty="0">
                          <a:effectLst/>
                        </a:rPr>
                        <a:t> </a:t>
                      </a:r>
                      <a:endParaRPr lang="en-AU" sz="1800" dirty="0">
                        <a:effectLst/>
                        <a:latin typeface="Calibri"/>
                        <a:ea typeface="Calibri"/>
                        <a:cs typeface="Times New Roman"/>
                      </a:endParaRPr>
                    </a:p>
                  </a:txBody>
                  <a:tcPr marL="68580" marR="68580" marT="0" marB="0">
                    <a:solidFill>
                      <a:srgbClr val="E9F3EE"/>
                    </a:solidFill>
                  </a:tcPr>
                </a:tc>
                <a:extLst>
                  <a:ext uri="{0D108BD9-81ED-4DB2-BD59-A6C34878D82A}">
                    <a16:rowId xmlns:a16="http://schemas.microsoft.com/office/drawing/2014/main" val="10005"/>
                  </a:ext>
                </a:extLst>
              </a:tr>
            </a:tbl>
          </a:graphicData>
        </a:graphic>
      </p:graphicFrame>
      <p:sp>
        <p:nvSpPr>
          <p:cNvPr id="4" name="Slide Number Placeholder 3"/>
          <p:cNvSpPr>
            <a:spLocks noGrp="1"/>
          </p:cNvSpPr>
          <p:nvPr>
            <p:ph type="sldNum" sz="quarter" idx="4"/>
          </p:nvPr>
        </p:nvSpPr>
        <p:spPr>
          <a:xfrm>
            <a:off x="6444208" y="6415806"/>
            <a:ext cx="2133600" cy="365125"/>
          </a:xfrm>
        </p:spPr>
        <p:txBody>
          <a:bodyPr/>
          <a:lstStyle/>
          <a:p>
            <a:fld id="{16B6BF1F-9E9E-C044-BB73-5A468268F41D}" type="slidenum">
              <a:rPr lang="en-US" smtClean="0"/>
              <a:pPr/>
              <a:t>6</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00927033"/>
      </p:ext>
    </p:extLst>
  </p:cSld>
  <p:clrMapOvr>
    <a:masterClrMapping/>
  </p:clrMapOvr>
  <mc:AlternateContent xmlns:mc="http://schemas.openxmlformats.org/markup-compatibility/2006">
    <mc:Choice xmlns:p14="http://schemas.microsoft.com/office/powerpoint/2010/main" Requires="p14">
      <p:transition spd="slow" p14:dur="2000" advTm="38426"/>
    </mc:Choice>
    <mc:Fallback>
      <p:transition spd="slow" advTm="38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16B6BF1F-9E9E-C044-BB73-5A468268F41D}" type="slidenum">
              <a:rPr lang="en-US" smtClean="0"/>
              <a:pPr/>
              <a:t>7</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ontent Placeholder 5">
            <a:extLst>
              <a:ext uri="{FF2B5EF4-FFF2-40B4-BE49-F238E27FC236}">
                <a16:creationId xmlns:a16="http://schemas.microsoft.com/office/drawing/2014/main" id="{00000000-0008-0000-0100-000002000000}"/>
              </a:ext>
            </a:extLst>
          </p:cNvPr>
          <p:cNvGraphicFramePr>
            <a:graphicFrameLocks noGrp="1"/>
          </p:cNvGraphicFramePr>
          <p:nvPr>
            <p:ph idx="1"/>
            <p:extLst>
              <p:ext uri="{D42A27DB-BD31-4B8C-83A1-F6EECF244321}">
                <p14:modId xmlns:p14="http://schemas.microsoft.com/office/powerpoint/2010/main" val="4289352164"/>
              </p:ext>
            </p:extLst>
          </p:nvPr>
        </p:nvGraphicFramePr>
        <p:xfrm>
          <a:off x="-108520" y="586358"/>
          <a:ext cx="9252520" cy="6237312"/>
        </p:xfrm>
        <a:graphic>
          <a:graphicData uri="http://schemas.openxmlformats.org/drawingml/2006/chart">
            <c:chart xmlns:c="http://schemas.openxmlformats.org/drawingml/2006/chart" xmlns:r="http://schemas.openxmlformats.org/officeDocument/2006/relationships" r:id="rId5"/>
          </a:graphicData>
        </a:graphic>
      </p:graphicFrame>
      <p:pic>
        <p:nvPicPr>
          <p:cNvPr id="7169"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58019"/>
            <a:ext cx="84931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44750592"/>
      </p:ext>
    </p:extLst>
  </p:cSld>
  <p:clrMapOvr>
    <a:masterClrMapping/>
  </p:clrMapOvr>
  <mc:AlternateContent xmlns:mc="http://schemas.openxmlformats.org/markup-compatibility/2006">
    <mc:Choice xmlns:p14="http://schemas.microsoft.com/office/powerpoint/2010/main" Requires="p14">
      <p:transition spd="slow" p14:dur="2000" advTm="80601"/>
    </mc:Choice>
    <mc:Fallback>
      <p:transition spd="slow" advTm="80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16B6BF1F-9E9E-C044-BB73-5A468268F41D}" type="slidenum">
              <a:rPr lang="en-US" smtClean="0"/>
              <a:pPr/>
              <a:t>8</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6">
            <a:extLst>
              <a:ext uri="{FF2B5EF4-FFF2-40B4-BE49-F238E27FC236}">
                <a16:creationId xmlns:a16="http://schemas.microsoft.com/office/drawing/2014/main" id="{00000000-0008-0000-0100-000002000000}"/>
              </a:ext>
            </a:extLst>
          </p:cNvPr>
          <p:cNvGraphicFramePr>
            <a:graphicFrameLocks noGrp="1"/>
          </p:cNvGraphicFramePr>
          <p:nvPr>
            <p:ph idx="1"/>
            <p:extLst>
              <p:ext uri="{D42A27DB-BD31-4B8C-83A1-F6EECF244321}">
                <p14:modId xmlns:p14="http://schemas.microsoft.com/office/powerpoint/2010/main" val="3843775718"/>
              </p:ext>
            </p:extLst>
          </p:nvPr>
        </p:nvGraphicFramePr>
        <p:xfrm>
          <a:off x="-756592" y="-315416"/>
          <a:ext cx="10873208" cy="7506071"/>
        </p:xfrm>
        <a:graphic>
          <a:graphicData uri="http://schemas.openxmlformats.org/drawingml/2006/chart">
            <c:chart xmlns:c="http://schemas.openxmlformats.org/drawingml/2006/chart" xmlns:r="http://schemas.openxmlformats.org/officeDocument/2006/relationships" r:id="rId5"/>
          </a:graphicData>
        </a:graphic>
      </p:graphicFrame>
      <p:sp>
        <p:nvSpPr>
          <p:cNvPr id="9" name="Title 1"/>
          <p:cNvSpPr>
            <a:spLocks noGrp="1"/>
          </p:cNvSpPr>
          <p:nvPr>
            <p:ph type="title"/>
          </p:nvPr>
        </p:nvSpPr>
        <p:spPr>
          <a:xfrm>
            <a:off x="2180356" y="116632"/>
            <a:ext cx="8305800" cy="701675"/>
          </a:xfrm>
        </p:spPr>
        <p:txBody>
          <a:bodyPr/>
          <a:lstStyle/>
          <a:p>
            <a:r>
              <a:rPr lang="en-AU" dirty="0"/>
              <a:t>Successful Teaching</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8868363"/>
      </p:ext>
    </p:extLst>
  </p:cSld>
  <p:clrMapOvr>
    <a:masterClrMapping/>
  </p:clrMapOvr>
  <mc:AlternateContent xmlns:mc="http://schemas.openxmlformats.org/markup-compatibility/2006">
    <mc:Choice xmlns:p14="http://schemas.microsoft.com/office/powerpoint/2010/main" Requires="p14">
      <p:transition spd="slow" p14:dur="2000" advTm="50426"/>
    </mc:Choice>
    <mc:Fallback>
      <p:transition spd="slow" advTm="50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60648"/>
            <a:ext cx="7711008" cy="4665663"/>
          </a:xfrm>
        </p:spPr>
        <p:txBody>
          <a:bodyPr/>
          <a:lstStyle/>
          <a:p>
            <a:pPr marL="0" indent="0">
              <a:lnSpc>
                <a:spcPct val="200000"/>
              </a:lnSpc>
              <a:buNone/>
            </a:pPr>
            <a:r>
              <a:rPr lang="en-AU" sz="2800" dirty="0"/>
              <a:t>Contextually Responsive</a:t>
            </a:r>
            <a:endParaRPr lang="en-AU" sz="1200" dirty="0"/>
          </a:p>
          <a:p>
            <a:pPr>
              <a:lnSpc>
                <a:spcPct val="200000"/>
              </a:lnSpc>
            </a:pPr>
            <a:r>
              <a:rPr lang="en-AU" sz="2000" dirty="0"/>
              <a:t>first language and culture instruction within a ‘two-ways’ approach</a:t>
            </a:r>
          </a:p>
          <a:p>
            <a:pPr>
              <a:lnSpc>
                <a:spcPct val="200000"/>
              </a:lnSpc>
            </a:pPr>
            <a:r>
              <a:rPr lang="en-AU" sz="2000" dirty="0"/>
              <a:t>being informed, adaptive</a:t>
            </a:r>
          </a:p>
          <a:p>
            <a:pPr>
              <a:lnSpc>
                <a:spcPct val="200000"/>
              </a:lnSpc>
            </a:pPr>
            <a:r>
              <a:rPr lang="en-AU" sz="2000" dirty="0"/>
              <a:t>flexible in teaching approaches</a:t>
            </a:r>
          </a:p>
          <a:p>
            <a:pPr>
              <a:lnSpc>
                <a:spcPct val="200000"/>
              </a:lnSpc>
            </a:pPr>
            <a:r>
              <a:rPr lang="en-AU" sz="2000" dirty="0"/>
              <a:t>using differentiated approaches to teaching</a:t>
            </a:r>
          </a:p>
          <a:p>
            <a:pPr>
              <a:lnSpc>
                <a:spcPct val="200000"/>
              </a:lnSpc>
            </a:pPr>
            <a:r>
              <a:rPr lang="en-AU" sz="2000" dirty="0"/>
              <a:t>understanding complexity in the teaching context</a:t>
            </a:r>
          </a:p>
          <a:p>
            <a:pPr>
              <a:lnSpc>
                <a:spcPct val="200000"/>
              </a:lnSpc>
            </a:pPr>
            <a:r>
              <a:rPr lang="en-AU" sz="2000" dirty="0"/>
              <a:t>using creative ways to engage students</a:t>
            </a:r>
            <a:r>
              <a:rPr lang="en-AU" dirty="0"/>
              <a:t>. </a:t>
            </a:r>
            <a:endParaRPr lang="en-AU" i="1"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9</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260631570"/>
      </p:ext>
    </p:extLst>
  </p:cSld>
  <p:clrMapOvr>
    <a:masterClrMapping/>
  </p:clrMapOvr>
  <mc:AlternateContent xmlns:mc="http://schemas.openxmlformats.org/markup-compatibility/2006">
    <mc:Choice xmlns:p14="http://schemas.microsoft.com/office/powerpoint/2010/main" Requires="p14">
      <p:transition spd="slow" p14:dur="2000" advTm="51769"/>
    </mc:Choice>
    <mc:Fallback>
      <p:transition spd="slow" advTm="51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5517232"/>
            <a:ext cx="7873752" cy="701675"/>
          </a:xfrm>
        </p:spPr>
        <p:txBody>
          <a:bodyPr/>
          <a:lstStyle/>
          <a:p>
            <a:r>
              <a:rPr lang="en-AU" sz="1800" b="0" dirty="0"/>
              <a:t>Beresford and </a:t>
            </a:r>
            <a:r>
              <a:rPr lang="en-AU" sz="1800" b="0" dirty="0" err="1"/>
              <a:t>Gray</a:t>
            </a:r>
            <a:r>
              <a:rPr lang="en-AU" sz="1800" b="0" dirty="0"/>
              <a:t> (2012; 147)</a:t>
            </a:r>
          </a:p>
        </p:txBody>
      </p:sp>
      <p:sp>
        <p:nvSpPr>
          <p:cNvPr id="3" name="Content Placeholder 2"/>
          <p:cNvSpPr>
            <a:spLocks noGrp="1"/>
          </p:cNvSpPr>
          <p:nvPr>
            <p:ph idx="1"/>
          </p:nvPr>
        </p:nvSpPr>
        <p:spPr>
          <a:xfrm>
            <a:off x="899592" y="260648"/>
            <a:ext cx="7711008" cy="4665663"/>
          </a:xfrm>
        </p:spPr>
        <p:txBody>
          <a:bodyPr/>
          <a:lstStyle/>
          <a:p>
            <a:pPr marL="0" indent="0">
              <a:lnSpc>
                <a:spcPct val="200000"/>
              </a:lnSpc>
              <a:buNone/>
            </a:pPr>
            <a:r>
              <a:rPr lang="en-AU" i="1" dirty="0"/>
              <a:t>[The impact of the attention on poor NAPLAN results] on pedagogy and curriculum has been a serious focus on compensatory skills development, with systems, schools and teachers mandating minimum curriculum time for literacy and numeracy, and specific skills-focused pedagogy, on a daily basis. </a:t>
            </a:r>
          </a:p>
          <a:p>
            <a:pPr marL="0" indent="0">
              <a:lnSpc>
                <a:spcPct val="200000"/>
              </a:lnSpc>
              <a:buNone/>
            </a:pPr>
            <a:r>
              <a:rPr lang="en-AU" i="1" dirty="0"/>
              <a:t>This skills focus leaves little room in an already crowded curriculum for teachers to draw on culturally appropriate, engaging activities in the classroom, further increasing the potential alienation of Indigenous students already vulnerable through structural disadvantage. </a:t>
            </a:r>
          </a:p>
        </p:txBody>
      </p:sp>
      <p:sp>
        <p:nvSpPr>
          <p:cNvPr id="4" name="Slide Number Placeholder 3"/>
          <p:cNvSpPr>
            <a:spLocks noGrp="1"/>
          </p:cNvSpPr>
          <p:nvPr>
            <p:ph type="sldNum" sz="quarter" idx="4"/>
          </p:nvPr>
        </p:nvSpPr>
        <p:spPr/>
        <p:txBody>
          <a:bodyPr/>
          <a:lstStyle/>
          <a:p>
            <a:fld id="{16B6BF1F-9E9E-C044-BB73-5A468268F41D}" type="slidenum">
              <a:rPr lang="en-US" smtClean="0"/>
              <a:pPr/>
              <a:t>10</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626296904"/>
      </p:ext>
    </p:extLst>
  </p:cSld>
  <p:clrMapOvr>
    <a:masterClrMapping/>
  </p:clrMapOvr>
  <mc:AlternateContent xmlns:mc="http://schemas.openxmlformats.org/markup-compatibility/2006">
    <mc:Choice xmlns:p14="http://schemas.microsoft.com/office/powerpoint/2010/main" Requires="p14">
      <p:transition spd="slow" p14:dur="2000" advTm="79913"/>
    </mc:Choice>
    <mc:Fallback>
      <p:transition spd="slow" advTm="79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88640"/>
            <a:ext cx="7416824" cy="4665663"/>
          </a:xfrm>
        </p:spPr>
        <p:txBody>
          <a:bodyPr/>
          <a:lstStyle/>
          <a:p>
            <a:pPr marL="0" indent="0">
              <a:lnSpc>
                <a:spcPct val="200000"/>
              </a:lnSpc>
              <a:buNone/>
            </a:pPr>
            <a:r>
              <a:rPr lang="en-AU" sz="2800" dirty="0"/>
              <a:t>ESL teaching and learning</a:t>
            </a:r>
          </a:p>
          <a:p>
            <a:pPr marL="0" indent="0">
              <a:lnSpc>
                <a:spcPct val="200000"/>
              </a:lnSpc>
              <a:buNone/>
            </a:pPr>
            <a:r>
              <a:rPr lang="en-AU" sz="2000" i="1" dirty="0"/>
              <a:t>.. teachers are confused because they have taught curriculum content and corrected students’ work (as if for first language speakers of SAE), but their students are not progressing as they believe they should (as if they were first language speakers of SAE). </a:t>
            </a:r>
          </a:p>
          <a:p>
            <a:pPr marL="0" indent="0">
              <a:lnSpc>
                <a:spcPct val="200000"/>
              </a:lnSpc>
              <a:buNone/>
            </a:pPr>
            <a:r>
              <a:rPr lang="en-AU" sz="2000" i="1" dirty="0"/>
              <a:t>Similarly, students know that they are ‘trying, trying, but never quite getting it right.</a:t>
            </a:r>
            <a:endParaRPr lang="en-AU" dirty="0"/>
          </a:p>
          <a:p>
            <a:pPr marL="0" indent="0">
              <a:lnSpc>
                <a:spcPct val="200000"/>
              </a:lnSpc>
              <a:buNone/>
            </a:pPr>
            <a:r>
              <a:rPr lang="en-AU" dirty="0"/>
              <a:t>(Nakata in </a:t>
            </a:r>
            <a:r>
              <a:rPr lang="en-AU" dirty="0" err="1"/>
              <a:t>Sellwood</a:t>
            </a:r>
            <a:r>
              <a:rPr lang="en-AU" dirty="0"/>
              <a:t> et al. 2013, 254)</a:t>
            </a:r>
          </a:p>
        </p:txBody>
      </p:sp>
      <p:sp>
        <p:nvSpPr>
          <p:cNvPr id="4" name="Slide Number Placeholder 3"/>
          <p:cNvSpPr>
            <a:spLocks noGrp="1"/>
          </p:cNvSpPr>
          <p:nvPr>
            <p:ph type="sldNum" sz="quarter" idx="4"/>
          </p:nvPr>
        </p:nvSpPr>
        <p:spPr/>
        <p:txBody>
          <a:bodyPr/>
          <a:lstStyle/>
          <a:p>
            <a:fld id="{16B6BF1F-9E9E-C044-BB73-5A468268F41D}" type="slidenum">
              <a:rPr lang="en-US" smtClean="0"/>
              <a:pPr/>
              <a:t>11</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17939519"/>
      </p:ext>
    </p:extLst>
  </p:cSld>
  <p:clrMapOvr>
    <a:masterClrMapping/>
  </p:clrMapOvr>
  <mc:AlternateContent xmlns:mc="http://schemas.openxmlformats.org/markup-compatibility/2006">
    <mc:Choice xmlns:p14="http://schemas.microsoft.com/office/powerpoint/2010/main" Requires="p14">
      <p:transition spd="slow" p14:dur="2000" advTm="70570"/>
    </mc:Choice>
    <mc:Fallback>
      <p:transition spd="slow" advTm="70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16B6BF1F-9E9E-C044-BB73-5A468268F41D}" type="slidenum">
              <a:rPr lang="en-US" smtClean="0"/>
              <a:pPr/>
              <a:t>12</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6">
            <a:extLst>
              <a:ext uri="{FF2B5EF4-FFF2-40B4-BE49-F238E27FC236}">
                <a16:creationId xmlns:a16="http://schemas.microsoft.com/office/drawing/2014/main" id="{00000000-0008-0000-0100-000002000000}"/>
              </a:ext>
            </a:extLst>
          </p:cNvPr>
          <p:cNvGraphicFramePr>
            <a:graphicFrameLocks noGrp="1"/>
          </p:cNvGraphicFramePr>
          <p:nvPr>
            <p:ph idx="1"/>
            <p:extLst>
              <p:ext uri="{D42A27DB-BD31-4B8C-83A1-F6EECF244321}">
                <p14:modId xmlns:p14="http://schemas.microsoft.com/office/powerpoint/2010/main" val="2996606170"/>
              </p:ext>
            </p:extLst>
          </p:nvPr>
        </p:nvGraphicFramePr>
        <p:xfrm>
          <a:off x="-756592" y="-315416"/>
          <a:ext cx="10873208" cy="7506071"/>
        </p:xfrm>
        <a:graphic>
          <a:graphicData uri="http://schemas.openxmlformats.org/drawingml/2006/chart">
            <c:chart xmlns:c="http://schemas.openxmlformats.org/drawingml/2006/chart" xmlns:r="http://schemas.openxmlformats.org/officeDocument/2006/relationships" r:id="rId5"/>
          </a:graphicData>
        </a:graphic>
      </p:graphicFrame>
      <p:sp>
        <p:nvSpPr>
          <p:cNvPr id="9" name="Title 1"/>
          <p:cNvSpPr>
            <a:spLocks noGrp="1"/>
          </p:cNvSpPr>
          <p:nvPr>
            <p:ph type="title"/>
          </p:nvPr>
        </p:nvSpPr>
        <p:spPr>
          <a:xfrm>
            <a:off x="2180356" y="116632"/>
            <a:ext cx="8305800" cy="701675"/>
          </a:xfrm>
        </p:spPr>
        <p:txBody>
          <a:bodyPr/>
          <a:lstStyle/>
          <a:p>
            <a:r>
              <a:rPr lang="en-AU" dirty="0"/>
              <a:t>Successful Teaching</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57147006"/>
      </p:ext>
    </p:extLst>
  </p:cSld>
  <p:clrMapOvr>
    <a:masterClrMapping/>
  </p:clrMapOvr>
  <mc:AlternateContent xmlns:mc="http://schemas.openxmlformats.org/markup-compatibility/2006">
    <mc:Choice xmlns:p14="http://schemas.microsoft.com/office/powerpoint/2010/main" Requires="p14">
      <p:transition spd="slow" p14:dur="2000" advTm="21671"/>
    </mc:Choice>
    <mc:Fallback>
      <p:transition spd="slow" advTm="21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492896"/>
            <a:ext cx="7776864" cy="2376264"/>
          </a:xfrm>
        </p:spPr>
        <p:txBody>
          <a:bodyPr/>
          <a:lstStyle/>
          <a:p>
            <a:pPr>
              <a:lnSpc>
                <a:spcPct val="150000"/>
              </a:lnSpc>
            </a:pPr>
            <a:r>
              <a:rPr lang="en-AU" dirty="0"/>
              <a:t>increased and sustained individual and collective capacity building to provide knowledge, skills and attitudes that enable school communities to create their own futures</a:t>
            </a:r>
          </a:p>
          <a:p>
            <a:pPr>
              <a:lnSpc>
                <a:spcPct val="150000"/>
              </a:lnSpc>
            </a:pPr>
            <a:r>
              <a:rPr lang="en-AU" dirty="0"/>
              <a:t>education practices that are culturally relevant and context specific</a:t>
            </a:r>
          </a:p>
          <a:p>
            <a:pPr>
              <a:lnSpc>
                <a:spcPct val="150000"/>
              </a:lnSpc>
            </a:pPr>
            <a:r>
              <a:rPr lang="en-AU" dirty="0"/>
              <a:t>working together through partnerships, networks and shared leadership</a:t>
            </a:r>
            <a:endParaRPr lang="en-AU" sz="2400" dirty="0"/>
          </a:p>
          <a:p>
            <a:pPr marL="0" indent="0">
              <a:lnSpc>
                <a:spcPct val="200000"/>
              </a:lnSpc>
              <a:buNone/>
            </a:pPr>
            <a:endParaRPr lang="en-AU" sz="2400"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13</a:t>
            </a:fld>
            <a:endParaRPr lang="en-US" dirty="0"/>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467544" y="188640"/>
            <a:ext cx="8280920" cy="701675"/>
          </a:xfrm>
        </p:spPr>
        <p:txBody>
          <a:bodyPr/>
          <a:lstStyle/>
          <a:p>
            <a:pPr algn="ctr"/>
            <a:r>
              <a:rPr lang="en-AU" sz="2800" dirty="0"/>
              <a:t>Schools as sites for Learning Partnerships</a:t>
            </a:r>
            <a:br>
              <a:rPr lang="en-AU" sz="2800" dirty="0"/>
            </a:br>
            <a:br>
              <a:rPr lang="en-AU" sz="2800" dirty="0"/>
            </a:br>
            <a:r>
              <a:rPr lang="en-AU" sz="2800" b="0" dirty="0"/>
              <a:t>a shared vision of contextually </a:t>
            </a:r>
            <a:br>
              <a:rPr lang="en-AU" sz="2800" b="0" dirty="0"/>
            </a:br>
            <a:r>
              <a:rPr lang="en-AU" sz="2800" b="0" dirty="0"/>
              <a:t>responsive education</a:t>
            </a:r>
            <a:br>
              <a:rPr lang="en-AU" sz="2800" b="0" dirty="0"/>
            </a:br>
            <a:br>
              <a:rPr lang="en-AU" dirty="0"/>
            </a:br>
            <a:endParaRPr lang="en-AU"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23912586"/>
      </p:ext>
    </p:extLst>
  </p:cSld>
  <p:clrMapOvr>
    <a:masterClrMapping/>
  </p:clrMapOvr>
  <mc:AlternateContent xmlns:mc="http://schemas.openxmlformats.org/markup-compatibility/2006">
    <mc:Choice xmlns:p14="http://schemas.microsoft.com/office/powerpoint/2010/main" Requires="p14">
      <p:transition spd="slow" p14:dur="2000" advTm="100752"/>
    </mc:Choice>
    <mc:Fallback>
      <p:transition spd="slow" advTm="100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305800" cy="701675"/>
          </a:xfrm>
        </p:spPr>
        <p:txBody>
          <a:bodyPr/>
          <a:lstStyle/>
          <a:p>
            <a:pPr algn="ctr"/>
            <a:r>
              <a:rPr lang="en-AU" sz="2800" dirty="0"/>
              <a:t>Developing the right workforce for </a:t>
            </a:r>
            <a:br>
              <a:rPr lang="en-AU" sz="2800" dirty="0"/>
            </a:br>
            <a:r>
              <a:rPr lang="en-AU" sz="2800" dirty="0"/>
              <a:t>Red Dirt Schools</a:t>
            </a:r>
          </a:p>
        </p:txBody>
      </p:sp>
      <p:sp>
        <p:nvSpPr>
          <p:cNvPr id="3" name="Content Placeholder 2"/>
          <p:cNvSpPr>
            <a:spLocks noGrp="1"/>
          </p:cNvSpPr>
          <p:nvPr>
            <p:ph idx="1"/>
          </p:nvPr>
        </p:nvSpPr>
        <p:spPr>
          <a:xfrm>
            <a:off x="467544" y="1363662"/>
            <a:ext cx="8071048" cy="4665663"/>
          </a:xfrm>
        </p:spPr>
        <p:txBody>
          <a:bodyPr/>
          <a:lstStyle/>
          <a:p>
            <a:pPr lvl="1">
              <a:lnSpc>
                <a:spcPct val="250000"/>
              </a:lnSpc>
              <a:buFont typeface="Arial" panose="020B0604020202020204" pitchFamily="34" charset="0"/>
              <a:buChar char="•"/>
            </a:pPr>
            <a:r>
              <a:rPr lang="en-AU" dirty="0"/>
              <a:t>Local Orientation, Learning together, Team teaching</a:t>
            </a:r>
          </a:p>
          <a:p>
            <a:pPr lvl="1">
              <a:lnSpc>
                <a:spcPct val="250000"/>
              </a:lnSpc>
              <a:buFont typeface="Arial" panose="020B0604020202020204" pitchFamily="34" charset="0"/>
              <a:buChar char="•"/>
            </a:pPr>
            <a:r>
              <a:rPr lang="en-AU" dirty="0"/>
              <a:t>Local educators: training, specialist roles, flexibility </a:t>
            </a:r>
          </a:p>
          <a:p>
            <a:pPr lvl="1">
              <a:lnSpc>
                <a:spcPct val="250000"/>
              </a:lnSpc>
              <a:buFont typeface="Arial" panose="020B0604020202020204" pitchFamily="34" charset="0"/>
              <a:buChar char="•"/>
            </a:pPr>
            <a:r>
              <a:rPr lang="en-AU" dirty="0"/>
              <a:t>Partnerships in and out of schools: Services in the community, Learning on Country, Partnerships with urban schools </a:t>
            </a:r>
          </a:p>
          <a:p>
            <a:pPr lvl="1">
              <a:lnSpc>
                <a:spcPct val="250000"/>
              </a:lnSpc>
              <a:buFont typeface="Arial" panose="020B0604020202020204" pitchFamily="34" charset="0"/>
              <a:buChar char="•"/>
            </a:pPr>
            <a:r>
              <a:rPr lang="en-AU" dirty="0"/>
              <a:t>Professional learning networks for Teaching English as an Additional Language or Dialect</a:t>
            </a:r>
          </a:p>
          <a:p>
            <a:pPr marL="0" indent="0">
              <a:lnSpc>
                <a:spcPct val="200000"/>
              </a:lnSpc>
              <a:buNone/>
            </a:pPr>
            <a:endParaRPr lang="en-AU" sz="2400"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14</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06990663"/>
      </p:ext>
    </p:extLst>
  </p:cSld>
  <p:clrMapOvr>
    <a:masterClrMapping/>
  </p:clrMapOvr>
  <mc:AlternateContent xmlns:mc="http://schemas.openxmlformats.org/markup-compatibility/2006">
    <mc:Choice xmlns:p14="http://schemas.microsoft.com/office/powerpoint/2010/main" Requires="p14">
      <p:transition spd="slow" p14:dur="2000" advTm="192831"/>
    </mc:Choice>
    <mc:Fallback>
      <p:transition spd="slow" advTm="192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305800" cy="701675"/>
          </a:xfrm>
        </p:spPr>
        <p:txBody>
          <a:bodyPr/>
          <a:lstStyle/>
          <a:p>
            <a:pPr algn="ctr"/>
            <a:r>
              <a:rPr lang="en-AU" sz="2800" dirty="0"/>
              <a:t>Selected References</a:t>
            </a:r>
          </a:p>
        </p:txBody>
      </p:sp>
      <p:sp>
        <p:nvSpPr>
          <p:cNvPr id="3" name="Content Placeholder 2"/>
          <p:cNvSpPr>
            <a:spLocks noGrp="1"/>
          </p:cNvSpPr>
          <p:nvPr>
            <p:ph idx="1"/>
          </p:nvPr>
        </p:nvSpPr>
        <p:spPr>
          <a:xfrm>
            <a:off x="611560" y="908720"/>
            <a:ext cx="7927032" cy="4536504"/>
          </a:xfrm>
        </p:spPr>
        <p:txBody>
          <a:bodyPr/>
          <a:lstStyle/>
          <a:p>
            <a:pPr marL="0" indent="0">
              <a:buNone/>
            </a:pPr>
            <a:r>
              <a:rPr lang="en-US" sz="1600" dirty="0"/>
              <a:t>Angelo, D., &amp; Carter, N. (2015 to appear). </a:t>
            </a:r>
            <a:r>
              <a:rPr lang="en-US" sz="1600" i="1" dirty="0"/>
              <a:t>Schooling within shifting </a:t>
            </a:r>
            <a:r>
              <a:rPr lang="en-US" sz="1600" i="1" dirty="0" err="1"/>
              <a:t>langscapes</a:t>
            </a:r>
            <a:r>
              <a:rPr lang="en-US" sz="1600" i="1" dirty="0"/>
              <a:t>: Educational responses in complex Indigenous language contact ecologies</a:t>
            </a:r>
            <a:r>
              <a:rPr lang="en-US" sz="1600" dirty="0"/>
              <a:t>. </a:t>
            </a:r>
          </a:p>
          <a:p>
            <a:pPr marL="0" indent="0">
              <a:buNone/>
            </a:pPr>
            <a:r>
              <a:rPr lang="en-AU" sz="1600" dirty="0"/>
              <a:t>Beresford, Q., &amp; </a:t>
            </a:r>
            <a:r>
              <a:rPr lang="en-AU" sz="1600" dirty="0" err="1"/>
              <a:t>Gray</a:t>
            </a:r>
            <a:r>
              <a:rPr lang="en-AU" sz="1600" dirty="0"/>
              <a:t>, J. (2012). Models of Policy Development in Aboriginal Education In Q. Beresford, G. </a:t>
            </a:r>
            <a:r>
              <a:rPr lang="en-AU" sz="1600" dirty="0" err="1"/>
              <a:t>Partington</a:t>
            </a:r>
            <a:r>
              <a:rPr lang="en-AU" sz="1600" dirty="0"/>
              <a:t>, &amp; G. Gower (Eds.), </a:t>
            </a:r>
            <a:r>
              <a:rPr lang="en-AU" sz="1600" i="1" dirty="0"/>
              <a:t>Reform and Resistance in Aboriginal Education</a:t>
            </a:r>
            <a:r>
              <a:rPr lang="en-AU" sz="1600" dirty="0"/>
              <a:t>. Western Australia: UWA Press.</a:t>
            </a:r>
            <a:endParaRPr lang="en-US" sz="1600" dirty="0"/>
          </a:p>
          <a:p>
            <a:pPr marL="0" indent="0">
              <a:buNone/>
            </a:pPr>
            <a:r>
              <a:rPr lang="en-AU" sz="1600" dirty="0"/>
              <a:t>Fogarty, W., &amp; Schwab, R. G. (2012). </a:t>
            </a:r>
            <a:r>
              <a:rPr lang="en-AU" sz="1600" i="1" dirty="0"/>
              <a:t>Indigenous Education: Experiential Learning And Learning Through Country</a:t>
            </a:r>
            <a:r>
              <a:rPr lang="en-AU" sz="1600" dirty="0"/>
              <a:t>: CAEPR Working Paper No. 80/2012. Canberra: Australian National University.</a:t>
            </a:r>
            <a:endParaRPr lang="en-US" sz="1600" dirty="0"/>
          </a:p>
          <a:p>
            <a:pPr marL="0" indent="0">
              <a:buNone/>
            </a:pPr>
            <a:r>
              <a:rPr lang="en-AU" sz="1600" dirty="0"/>
              <a:t>McCarty, T., &amp; </a:t>
            </a:r>
            <a:r>
              <a:rPr lang="en-AU" sz="1600" dirty="0" err="1"/>
              <a:t>Zentella</a:t>
            </a:r>
            <a:r>
              <a:rPr lang="en-AU" sz="1600" dirty="0"/>
              <a:t>, A. (2015). Invited Forum: Bridging the Language Gap. </a:t>
            </a:r>
            <a:r>
              <a:rPr lang="en-AU" sz="1600" i="1" dirty="0"/>
              <a:t>Journal of Linguistic Anthropology</a:t>
            </a:r>
            <a:r>
              <a:rPr lang="en-AU" sz="1600" dirty="0"/>
              <a:t>, May, 2015. </a:t>
            </a:r>
          </a:p>
          <a:p>
            <a:pPr marL="0" indent="0">
              <a:buNone/>
            </a:pPr>
            <a:r>
              <a:rPr lang="en-AU" sz="1600" dirty="0" err="1"/>
              <a:t>Mulford</a:t>
            </a:r>
            <a:r>
              <a:rPr lang="en-AU" sz="1600" dirty="0"/>
              <a:t>, B. (2011). </a:t>
            </a:r>
            <a:r>
              <a:rPr lang="en-AU" sz="1600" i="1" dirty="0"/>
              <a:t>Teacher and school leader quality and sustainability</a:t>
            </a:r>
            <a:r>
              <a:rPr lang="en-AU" sz="1600" dirty="0"/>
              <a:t>: Canberra: Australian Institute of Health and Welfare and Melbourne: Australian Institute of Family Studies.</a:t>
            </a:r>
          </a:p>
          <a:p>
            <a:pPr marL="0" indent="0">
              <a:buNone/>
            </a:pPr>
            <a:r>
              <a:rPr lang="en-AU" sz="1600" dirty="0" err="1"/>
              <a:t>Sellwood</a:t>
            </a:r>
            <a:r>
              <a:rPr lang="en-AU" sz="1600" dirty="0"/>
              <a:t>, J., &amp; Angelo, D. (2012). Everywhere And Nowhere: Invisibility of Aboriginal and Torres Strait Islander Contact Languages in Education and Indigenous Language Contexts. </a:t>
            </a:r>
            <a:r>
              <a:rPr lang="en-AU" sz="1600" i="1" dirty="0"/>
              <a:t>Australian Review of Applied Linguistics</a:t>
            </a:r>
            <a:r>
              <a:rPr lang="en-AU" sz="1600" dirty="0"/>
              <a:t>, 36(3), 250-266</a:t>
            </a:r>
            <a:r>
              <a:rPr lang="en-AU" sz="2400" dirty="0"/>
              <a:t>. </a:t>
            </a:r>
          </a:p>
          <a:p>
            <a:pPr marL="0" indent="0">
              <a:buNone/>
            </a:pPr>
            <a:endParaRPr lang="en-AU" sz="2400"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15</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auto">
          <a:xfrm>
            <a:off x="467544" y="5678487"/>
            <a:ext cx="8305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rgbClr val="16100A"/>
                </a:solidFill>
                <a:latin typeface="+mj-lt"/>
                <a:ea typeface="+mj-ea"/>
                <a:cs typeface="+mj-cs"/>
              </a:defRPr>
            </a:lvl1pPr>
            <a:lvl2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2pPr>
            <a:lvl3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3pPr>
            <a:lvl4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4pPr>
            <a:lvl5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5pPr>
            <a:lvl6pPr marL="4572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6pPr>
            <a:lvl7pPr marL="9144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7pPr>
            <a:lvl8pPr marL="13716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8pPr>
            <a:lvl9pPr marL="18288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9pPr>
          </a:lstStyle>
          <a:p>
            <a:pPr algn="ctr"/>
            <a:r>
              <a:rPr lang="en-AU" sz="1600" kern="0" dirty="0"/>
              <a:t>Full Bibliography available with draft paper, contact samantha.disbray@cdu.edu.au</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745560346"/>
      </p:ext>
    </p:extLst>
  </p:cSld>
  <p:clrMapOvr>
    <a:masterClrMapping/>
  </p:clrMapOvr>
  <mc:AlternateContent xmlns:mc="http://schemas.openxmlformats.org/markup-compatibility/2006">
    <mc:Choice xmlns:p14="http://schemas.microsoft.com/office/powerpoint/2010/main" Requires="p14">
      <p:transition spd="slow" p14:dur="2000" advTm="12076"/>
    </mc:Choice>
    <mc:Fallback>
      <p:transition spd="slow" advTm="12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305800" cy="701675"/>
          </a:xfrm>
        </p:spPr>
        <p:txBody>
          <a:bodyPr/>
          <a:lstStyle/>
          <a:p>
            <a:pPr algn="ctr"/>
            <a:r>
              <a:rPr lang="en-AU" sz="2800" dirty="0"/>
              <a:t>Acknowledgements</a:t>
            </a:r>
          </a:p>
        </p:txBody>
      </p:sp>
      <p:sp>
        <p:nvSpPr>
          <p:cNvPr id="3" name="Content Placeholder 2"/>
          <p:cNvSpPr>
            <a:spLocks noGrp="1"/>
          </p:cNvSpPr>
          <p:nvPr>
            <p:ph idx="1"/>
          </p:nvPr>
        </p:nvSpPr>
        <p:spPr>
          <a:xfrm>
            <a:off x="1043608" y="908720"/>
            <a:ext cx="7494984" cy="4536504"/>
          </a:xfrm>
        </p:spPr>
        <p:txBody>
          <a:bodyPr/>
          <a:lstStyle/>
          <a:p>
            <a:pPr marL="0" indent="0">
              <a:lnSpc>
                <a:spcPct val="200000"/>
              </a:lnSpc>
              <a:buNone/>
            </a:pPr>
            <a:endParaRPr lang="en-AU" dirty="0"/>
          </a:p>
          <a:p>
            <a:pPr marL="0" indent="0">
              <a:lnSpc>
                <a:spcPct val="200000"/>
              </a:lnSpc>
              <a:buNone/>
            </a:pPr>
            <a:r>
              <a:rPr lang="en-AU" dirty="0"/>
              <a:t>We are grateful for the valuable contribution of who have participated in the project. Particular thanks to the educators and community members in remote communities for their time and contribution. </a:t>
            </a:r>
          </a:p>
          <a:p>
            <a:pPr marL="0" indent="0">
              <a:lnSpc>
                <a:spcPct val="200000"/>
              </a:lnSpc>
              <a:buNone/>
            </a:pPr>
            <a:endParaRPr lang="en-AU" dirty="0"/>
          </a:p>
          <a:p>
            <a:pPr marL="0" indent="0">
              <a:buNone/>
            </a:pPr>
            <a:r>
              <a:rPr lang="en-AU" dirty="0"/>
              <a:t>The work reported was supported by funding from the Australian Government Cooperative Research Centres Program through the Cooperative Research Centre for Remote Economic Participation (CRC-REP). The views expressed herein do not necessarily represent the views of the CRC-REP or </a:t>
            </a:r>
            <a:r>
              <a:rPr lang="en-AU" dirty="0" err="1"/>
              <a:t>Ninti</a:t>
            </a:r>
            <a:r>
              <a:rPr lang="en-AU" dirty="0"/>
              <a:t> One Limited, reviewers or participants. Errors or omissions remain with the authors.</a:t>
            </a:r>
          </a:p>
          <a:p>
            <a:pPr marL="0" indent="0">
              <a:lnSpc>
                <a:spcPct val="200000"/>
              </a:lnSpc>
              <a:buNone/>
            </a:pPr>
            <a:endParaRPr lang="en-AU" dirty="0"/>
          </a:p>
          <a:p>
            <a:pPr marL="0" indent="0">
              <a:lnSpc>
                <a:spcPct val="200000"/>
              </a:lnSpc>
              <a:buNone/>
            </a:pPr>
            <a:endParaRPr lang="en-AU" dirty="0"/>
          </a:p>
          <a:p>
            <a:pPr marL="0" indent="0">
              <a:lnSpc>
                <a:spcPct val="200000"/>
              </a:lnSpc>
              <a:buNone/>
            </a:pPr>
            <a:endParaRPr lang="en-AU" dirty="0"/>
          </a:p>
        </p:txBody>
      </p:sp>
      <p:sp>
        <p:nvSpPr>
          <p:cNvPr id="4" name="Slide Number Placeholder 3"/>
          <p:cNvSpPr>
            <a:spLocks noGrp="1"/>
          </p:cNvSpPr>
          <p:nvPr>
            <p:ph type="sldNum" sz="quarter" idx="4"/>
          </p:nvPr>
        </p:nvSpPr>
        <p:spPr/>
        <p:txBody>
          <a:bodyPr/>
          <a:lstStyle/>
          <a:p>
            <a:fld id="{16B6BF1F-9E9E-C044-BB73-5A468268F41D}" type="slidenum">
              <a:rPr lang="en-US" smtClean="0"/>
              <a:pPr/>
              <a:t>16</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auto">
          <a:xfrm>
            <a:off x="451917" y="5678487"/>
            <a:ext cx="8305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rgbClr val="16100A"/>
                </a:solidFill>
                <a:latin typeface="+mj-lt"/>
                <a:ea typeface="+mj-ea"/>
                <a:cs typeface="+mj-cs"/>
              </a:defRPr>
            </a:lvl1pPr>
            <a:lvl2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2pPr>
            <a:lvl3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3pPr>
            <a:lvl4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4pPr>
            <a:lvl5pPr algn="l" rtl="0" eaLnBrk="0" fontAlgn="base" hangingPunct="0">
              <a:spcBef>
                <a:spcPct val="0"/>
              </a:spcBef>
              <a:spcAft>
                <a:spcPct val="0"/>
              </a:spcAft>
              <a:defRPr sz="2400" b="1">
                <a:solidFill>
                  <a:srgbClr val="16100A"/>
                </a:solidFill>
                <a:latin typeface="Helvetica" charset="0"/>
                <a:ea typeface="ヒラギノ角ゴ Pro W3" charset="0"/>
                <a:cs typeface="ヒラギノ角ゴ Pro W3" charset="0"/>
              </a:defRPr>
            </a:lvl5pPr>
            <a:lvl6pPr marL="4572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6pPr>
            <a:lvl7pPr marL="9144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7pPr>
            <a:lvl8pPr marL="13716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8pPr>
            <a:lvl9pPr marL="1828800" algn="l" rtl="0" fontAlgn="base">
              <a:spcBef>
                <a:spcPct val="0"/>
              </a:spcBef>
              <a:spcAft>
                <a:spcPct val="0"/>
              </a:spcAft>
              <a:defRPr sz="3600">
                <a:solidFill>
                  <a:schemeClr val="bg1"/>
                </a:solidFill>
                <a:latin typeface="Helvetica" charset="0"/>
                <a:ea typeface="ヒラギノ角ゴ Pro W3" charset="0"/>
                <a:cs typeface="ヒラギノ角ゴ Pro W3" charset="0"/>
              </a:defRPr>
            </a:lvl9pPr>
          </a:lstStyle>
          <a:p>
            <a:pPr algn="ctr"/>
            <a:endParaRPr lang="en-AU" sz="1600" kern="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49827564"/>
      </p:ext>
    </p:extLst>
  </p:cSld>
  <p:clrMapOvr>
    <a:masterClrMapping/>
  </p:clrMapOvr>
  <mc:AlternateContent xmlns:mc="http://schemas.openxmlformats.org/markup-compatibility/2006">
    <mc:Choice xmlns:p14="http://schemas.microsoft.com/office/powerpoint/2010/main" Requires="p14">
      <p:transition spd="slow" p14:dur="2000" advTm="10619"/>
    </mc:Choice>
    <mc:Fallback>
      <p:transition spd="slow" advTm="10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16B6BF1F-9E9E-C044-BB73-5A468268F41D}" type="slidenum">
              <a:rPr lang="en-US" smtClean="0"/>
              <a:pPr/>
              <a:t>17</a:t>
            </a:fld>
            <a:endParaRPr lang="en-US" dirty="0"/>
          </a:p>
        </p:txBody>
      </p:sp>
      <p:pic>
        <p:nvPicPr>
          <p:cNvPr id="5" name="Picture 4" descr="PPT-slide-April201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 y="523255"/>
            <a:ext cx="8422282" cy="5463237"/>
          </a:xfrm>
          <a:prstGeom prst="rect">
            <a:avLst/>
          </a:prstGeom>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088" y="6029325"/>
            <a:ext cx="19383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71734866"/>
      </p:ext>
    </p:extLst>
  </p:cSld>
  <p:clrMapOvr>
    <a:masterClrMapping/>
  </p:clrMapOvr>
  <mc:AlternateContent xmlns:mc="http://schemas.openxmlformats.org/markup-compatibility/2006">
    <mc:Choice xmlns:p14="http://schemas.microsoft.com/office/powerpoint/2010/main" Requires="p14">
      <p:transition spd="slow" p14:dur="2000" advTm="14083"/>
    </mc:Choice>
    <mc:Fallback>
      <p:transition spd="slow" advTm="14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LMC-cover1">
  <a:themeElements>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MC-cover1">
      <a:majorFont>
        <a:latin typeface="Helvetica"/>
        <a:ea typeface="ヒラギノ角ゴ Pro W3"/>
        <a:cs typeface="ヒラギノ角ゴ Pro W3"/>
      </a:majorFont>
      <a:minorFont>
        <a:latin typeface="Helvetica"/>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lnDef>
  </a:objectDefaults>
  <a:extraClrSchemeLst>
    <a:extraClrScheme>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MC-cover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MC-cover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MC-cover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MC-cover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MC-cover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MC-cover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MC-cover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MC-cover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MC-cover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MC-cover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MC-cover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LMC-cover1">
  <a:themeElements>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MC-cover1">
      <a:majorFont>
        <a:latin typeface="Helvetica"/>
        <a:ea typeface="ヒラギノ角ゴ Pro W3"/>
        <a:cs typeface="ヒラギノ角ゴ Pro W3"/>
      </a:majorFont>
      <a:minorFont>
        <a:latin typeface="Helvetica"/>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lnDef>
  </a:objectDefaults>
  <a:extraClrSchemeLst>
    <a:extraClrScheme>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MC-cover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MC-cover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MC-cover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MC-cover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MC-cover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MC-cover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MC-cover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MC-cover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MC-cover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MC-cover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MC-cover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LMC-cover1">
  <a:themeElements>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MC-cover1">
      <a:majorFont>
        <a:latin typeface="Helvetica"/>
        <a:ea typeface="ヒラギノ角ゴ Pro W3"/>
        <a:cs typeface="ヒラギノ角ゴ Pro W3"/>
      </a:majorFont>
      <a:minorFont>
        <a:latin typeface="Helvetica"/>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lnDef>
  </a:objectDefaults>
  <a:extraClrSchemeLst>
    <a:extraClrScheme>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MC-cover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MC-cover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MC-cover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MC-cover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MC-cover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MC-cover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MC-cover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MC-cover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MC-cover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MC-cover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MC-cover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LMC-cover1">
  <a:themeElements>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MC-cover1">
      <a:majorFont>
        <a:latin typeface="Helvetica"/>
        <a:ea typeface="ヒラギノ角ゴ Pro W3"/>
        <a:cs typeface="ヒラギノ角ゴ Pro W3"/>
      </a:majorFont>
      <a:minorFont>
        <a:latin typeface="Helvetica"/>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defRPr>
        </a:defPPr>
      </a:lstStyle>
    </a:lnDef>
  </a:objectDefaults>
  <a:extraClrSchemeLst>
    <a:extraClrScheme>
      <a:clrScheme name="LMC-cov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MC-cover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MC-cover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MC-cover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MC-cover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MC-cover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MC-cover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MC-cover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MC-cover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MC-cover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MC-cover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MC-cover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607</TotalTime>
  <Words>1115</Words>
  <Application>Microsoft Office PowerPoint</Application>
  <PresentationFormat>On-screen Show (4:3)</PresentationFormat>
  <Paragraphs>228</Paragraphs>
  <Slides>17</Slides>
  <Notes>1</Notes>
  <HiddenSlides>0</HiddenSlides>
  <MMClips>17</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17</vt:i4>
      </vt:variant>
    </vt:vector>
  </HeadingPairs>
  <TitlesOfParts>
    <vt:vector size="28" baseType="lpstr">
      <vt:lpstr>Arial</vt:lpstr>
      <vt:lpstr>Calibri</vt:lpstr>
      <vt:lpstr>Calibri Light</vt:lpstr>
      <vt:lpstr>Helvetica</vt:lpstr>
      <vt:lpstr>Times</vt:lpstr>
      <vt:lpstr>Times New Roman</vt:lpstr>
      <vt:lpstr>ヒラギノ角ゴ Pro W3</vt:lpstr>
      <vt:lpstr>LMC-cover1</vt:lpstr>
      <vt:lpstr>1_LMC-cover1</vt:lpstr>
      <vt:lpstr>2_LMC-cover1</vt:lpstr>
      <vt:lpstr>3_LMC-cover1</vt:lpstr>
      <vt:lpstr>PowerPoint Presentation</vt:lpstr>
      <vt:lpstr>Remote Education System (RES) Project</vt:lpstr>
      <vt:lpstr>PowerPoint Presentation</vt:lpstr>
      <vt:lpstr>Research Questions</vt:lpstr>
      <vt:lpstr>Data sources</vt:lpstr>
      <vt:lpstr>Overview of Document Sources</vt:lpstr>
      <vt:lpstr>PowerPoint Presentation</vt:lpstr>
      <vt:lpstr>Successful Teaching</vt:lpstr>
      <vt:lpstr>PowerPoint Presentation</vt:lpstr>
      <vt:lpstr>Beresford and Gray (2012; 147)</vt:lpstr>
      <vt:lpstr>PowerPoint Presentation</vt:lpstr>
      <vt:lpstr>Successful Teaching</vt:lpstr>
      <vt:lpstr>Schools as sites for Learning Partnerships  a shared vision of contextually  responsive education  </vt:lpstr>
      <vt:lpstr>Developing the right workforce for  Red Dirt Schools</vt:lpstr>
      <vt:lpstr>Selected References</vt:lpstr>
      <vt:lpstr>Acknowledgements</vt:lpstr>
      <vt:lpstr>PowerPoint Presentation</vt:lpstr>
    </vt:vector>
  </TitlesOfParts>
  <Company>Office 2004 Test Drive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John Guenther</cp:lastModifiedBy>
  <cp:revision>89</cp:revision>
  <dcterms:created xsi:type="dcterms:W3CDTF">2014-02-19T20:19:21Z</dcterms:created>
  <dcterms:modified xsi:type="dcterms:W3CDTF">2016-05-03T04:07:13Z</dcterms:modified>
</cp:coreProperties>
</file>